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133" r:id="rId1"/>
  </p:sldMasterIdLst>
  <p:notesMasterIdLst>
    <p:notesMasterId r:id="rId32"/>
  </p:notesMasterIdLst>
  <p:sldIdLst>
    <p:sldId id="561" r:id="rId2"/>
    <p:sldId id="551" r:id="rId3"/>
    <p:sldId id="562" r:id="rId4"/>
    <p:sldId id="586" r:id="rId5"/>
    <p:sldId id="577" r:id="rId6"/>
    <p:sldId id="566" r:id="rId7"/>
    <p:sldId id="575" r:id="rId8"/>
    <p:sldId id="576" r:id="rId9"/>
    <p:sldId id="568" r:id="rId10"/>
    <p:sldId id="567" r:id="rId11"/>
    <p:sldId id="539" r:id="rId12"/>
    <p:sldId id="540" r:id="rId13"/>
    <p:sldId id="542" r:id="rId14"/>
    <p:sldId id="543" r:id="rId15"/>
    <p:sldId id="529" r:id="rId16"/>
    <p:sldId id="530" r:id="rId17"/>
    <p:sldId id="547" r:id="rId18"/>
    <p:sldId id="538" r:id="rId19"/>
    <p:sldId id="532" r:id="rId20"/>
    <p:sldId id="584" r:id="rId21"/>
    <p:sldId id="585" r:id="rId22"/>
    <p:sldId id="569" r:id="rId23"/>
    <p:sldId id="587" r:id="rId24"/>
    <p:sldId id="581" r:id="rId25"/>
    <p:sldId id="571" r:id="rId26"/>
    <p:sldId id="582" r:id="rId27"/>
    <p:sldId id="583" r:id="rId28"/>
    <p:sldId id="572" r:id="rId29"/>
    <p:sldId id="534" r:id="rId30"/>
    <p:sldId id="53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A537"/>
    <a:srgbClr val="FFCCCC"/>
    <a:srgbClr val="EE1697"/>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90" autoAdjust="0"/>
    <p:restoredTop sz="80261" autoAdjust="0"/>
  </p:normalViewPr>
  <p:slideViewPr>
    <p:cSldViewPr snapToGrid="0">
      <p:cViewPr varScale="1">
        <p:scale>
          <a:sx n="70" d="100"/>
          <a:sy n="70" d="100"/>
        </p:scale>
        <p:origin x="464" y="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EEA58E-248A-480B-9E71-4CA3A6F702CE}" type="datetimeFigureOut">
              <a:rPr lang="en-US" smtClean="0"/>
              <a:pPr/>
              <a:t>3/3/2025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699376-63E1-42EB-B280-C072772DC2A7}" type="slidenum">
              <a:rPr lang="en-US" smtClean="0"/>
              <a:pPr/>
              <a:t>‹#›</a:t>
            </a:fld>
            <a:endParaRPr lang="en-US" dirty="0"/>
          </a:p>
        </p:txBody>
      </p:sp>
    </p:spTree>
    <p:extLst>
      <p:ext uri="{BB962C8B-B14F-4D97-AF65-F5344CB8AC3E}">
        <p14:creationId xmlns:p14="http://schemas.microsoft.com/office/powerpoint/2010/main" val="16697708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12201452"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9" name="Title 8"/>
          <p:cNvSpPr>
            <a:spLocks noGrp="1"/>
          </p:cNvSpPr>
          <p:nvPr>
            <p:ph type="ctrTitle"/>
          </p:nvPr>
        </p:nvSpPr>
        <p:spPr>
          <a:xfrm>
            <a:off x="914400" y="1752602"/>
            <a:ext cx="103632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914400" y="3611607"/>
            <a:ext cx="103632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5019" y="4953000"/>
            <a:ext cx="12197020"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r>
              <a:rPr lang="en-US" dirty="0" smtClean="0"/>
              <a:t>SEYED AHMAD SHAHAHMADI (P64797)</a:t>
            </a:r>
            <a:endParaRPr lang="en-US" dirty="0"/>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dirty="0"/>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4975AE14-5157-40EE-903F-4A617FD70239}"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1481330"/>
            <a:ext cx="109728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r>
              <a:rPr lang="en-US" dirty="0" smtClean="0"/>
              <a:t>SEYED AHMAD SHAHAHMADI (P64797)</a:t>
            </a:r>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4975AE14-5157-40EE-903F-4A617FD70239}"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5351" y="274641"/>
            <a:ext cx="236996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41"/>
            <a:ext cx="84328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r>
              <a:rPr lang="en-US" dirty="0" smtClean="0"/>
              <a:t>SEYED AHMAD SHAHAHMADI (P64797)</a:t>
            </a:r>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4975AE14-5157-40EE-903F-4A617FD70239}"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r>
              <a:rPr lang="en-US" dirty="0" smtClean="0"/>
              <a:t>SEYED AHMAD SHAHAHMADI (P64797)</a:t>
            </a:r>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4975AE14-5157-40EE-903F-4A617FD70239}" type="slidenum">
              <a:rPr lang="en-US" smtClean="0"/>
              <a:pPr/>
              <a:t>‹#›</a:t>
            </a:fld>
            <a:endParaRPr lang="en-US" dirty="0"/>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168" y="1059712"/>
            <a:ext cx="103632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5230284" y="2931712"/>
            <a:ext cx="6096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r>
              <a:rPr lang="en-US" dirty="0" smtClean="0"/>
              <a:t>SEYED AHMAD SHAHAHMADI (P64797)</a:t>
            </a:r>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4975AE14-5157-40EE-903F-4A617FD70239}" type="slidenum">
              <a:rPr lang="en-US" smtClean="0"/>
              <a:pPr/>
              <a:t>‹#›</a:t>
            </a:fld>
            <a:endParaRPr lang="en-US" dirty="0"/>
          </a:p>
        </p:txBody>
      </p:sp>
      <p:sp>
        <p:nvSpPr>
          <p:cNvPr id="7" name="Chevron 6"/>
          <p:cNvSpPr/>
          <p:nvPr/>
        </p:nvSpPr>
        <p:spPr>
          <a:xfrm>
            <a:off x="4848907"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8" name="Chevron 7"/>
          <p:cNvSpPr/>
          <p:nvPr/>
        </p:nvSpPr>
        <p:spPr>
          <a:xfrm>
            <a:off x="4600352"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6197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r>
              <a:rPr lang="en-US" dirty="0" smtClean="0"/>
              <a:t>SEYED AHMAD SHAHAHMADI (P64797)</a:t>
            </a:r>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4975AE14-5157-40EE-903F-4A617FD70239}" type="slidenum">
              <a:rPr lang="en-US" smtClean="0"/>
              <a:pPr/>
              <a:t>‹#›</a:t>
            </a:fld>
            <a:endParaRPr lang="en-US" dirty="0"/>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609600" y="5410200"/>
            <a:ext cx="5386917"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193369" y="5410200"/>
            <a:ext cx="5389033"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9600" y="1444295"/>
            <a:ext cx="5386917"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6193368" y="1444295"/>
            <a:ext cx="5389033"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r>
              <a:rPr lang="en-US" dirty="0" smtClean="0"/>
              <a:t>SEYED AHMAD SHAHAHMADI (P64797)</a:t>
            </a:r>
            <a:endParaRPr lang="en-US" dirty="0"/>
          </a:p>
        </p:txBody>
      </p:sp>
      <p:sp>
        <p:nvSpPr>
          <p:cNvPr id="8" name="Footer Placeholder 7"/>
          <p:cNvSpPr>
            <a:spLocks noGrp="1"/>
          </p:cNvSpPr>
          <p:nvPr>
            <p:ph type="ftr" sz="quarter" idx="11"/>
          </p:nvPr>
        </p:nvSpPr>
        <p:spPr/>
        <p:txBody>
          <a:bodyPr/>
          <a:lstStyle>
            <a:extLst/>
          </a:lstStyle>
          <a:p>
            <a:endParaRPr lang="en-US" dirty="0"/>
          </a:p>
        </p:txBody>
      </p:sp>
      <p:sp>
        <p:nvSpPr>
          <p:cNvPr id="9" name="Slide Number Placeholder 8"/>
          <p:cNvSpPr>
            <a:spLocks noGrp="1"/>
          </p:cNvSpPr>
          <p:nvPr>
            <p:ph type="sldNum" sz="quarter" idx="12"/>
          </p:nvPr>
        </p:nvSpPr>
        <p:spPr/>
        <p:txBody>
          <a:bodyPr/>
          <a:lstStyle>
            <a:extLst/>
          </a:lstStyle>
          <a:p>
            <a:fld id="{4975AE14-5157-40EE-903F-4A617FD70239}"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r>
              <a:rPr lang="en-US" dirty="0" smtClean="0"/>
              <a:t>SEYED AHMAD SHAHAHMADI (P64797)</a:t>
            </a:r>
            <a:endParaRPr lang="en-US" dirty="0"/>
          </a:p>
        </p:txBody>
      </p:sp>
      <p:sp>
        <p:nvSpPr>
          <p:cNvPr id="4" name="Footer Placeholder 3"/>
          <p:cNvSpPr>
            <a:spLocks noGrp="1"/>
          </p:cNvSpPr>
          <p:nvPr>
            <p:ph type="ftr" sz="quarter" idx="11"/>
          </p:nvPr>
        </p:nvSpPr>
        <p:spPr/>
        <p:txBody>
          <a:bodyPr/>
          <a:lstStyle>
            <a:extLst/>
          </a:lstStyle>
          <a:p>
            <a:endParaRPr lang="en-US" dirty="0"/>
          </a:p>
        </p:txBody>
      </p:sp>
      <p:sp>
        <p:nvSpPr>
          <p:cNvPr id="5" name="Slide Number Placeholder 4"/>
          <p:cNvSpPr>
            <a:spLocks noGrp="1"/>
          </p:cNvSpPr>
          <p:nvPr>
            <p:ph type="sldNum" sz="quarter" idx="12"/>
          </p:nvPr>
        </p:nvSpPr>
        <p:spPr/>
        <p:txBody>
          <a:bodyPr/>
          <a:lstStyle>
            <a:extLst/>
          </a:lstStyle>
          <a:p>
            <a:fld id="{4975AE14-5157-40EE-903F-4A617FD70239}" type="slidenum">
              <a:rPr lang="en-US" smtClean="0"/>
              <a:pPr/>
              <a:t>‹#›</a:t>
            </a:fld>
            <a:endParaRPr lang="en-US" dirty="0"/>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r>
              <a:rPr lang="en-US" dirty="0" smtClean="0"/>
              <a:t>SEYED AHMAD SHAHAHMADI (P64797)</a:t>
            </a:r>
            <a:endParaRPr lang="en-US" dirty="0"/>
          </a:p>
        </p:txBody>
      </p:sp>
      <p:sp>
        <p:nvSpPr>
          <p:cNvPr id="3" name="Footer Placeholder 2"/>
          <p:cNvSpPr>
            <a:spLocks noGrp="1"/>
          </p:cNvSpPr>
          <p:nvPr>
            <p:ph type="ftr" sz="quarter" idx="11"/>
          </p:nvPr>
        </p:nvSpPr>
        <p:spPr/>
        <p:txBody>
          <a:bodyPr/>
          <a:lstStyle>
            <a:extLst/>
          </a:lstStyle>
          <a:p>
            <a:endParaRPr lang="en-US" dirty="0"/>
          </a:p>
        </p:txBody>
      </p:sp>
      <p:sp>
        <p:nvSpPr>
          <p:cNvPr id="4" name="Slide Number Placeholder 3"/>
          <p:cNvSpPr>
            <a:spLocks noGrp="1"/>
          </p:cNvSpPr>
          <p:nvPr>
            <p:ph type="sldNum" sz="quarter" idx="12"/>
          </p:nvPr>
        </p:nvSpPr>
        <p:spPr/>
        <p:txBody>
          <a:bodyPr/>
          <a:lstStyle>
            <a:extLst/>
          </a:lstStyle>
          <a:p>
            <a:fld id="{4975AE14-5157-40EE-903F-4A617FD70239}"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4876800"/>
            <a:ext cx="9975701"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5892800" y="5355102"/>
            <a:ext cx="5299456"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1219200" y="274320"/>
            <a:ext cx="9973056"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8969376" y="6407944"/>
            <a:ext cx="2560320" cy="365760"/>
          </a:xfrm>
        </p:spPr>
        <p:txBody>
          <a:bodyPr/>
          <a:lstStyle>
            <a:extLst/>
          </a:lstStyle>
          <a:p>
            <a:r>
              <a:rPr lang="en-US" dirty="0" smtClean="0"/>
              <a:t>SEYED AHMAD SHAHAHMADI (P64797)</a:t>
            </a:r>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4975AE14-5157-40EE-903F-4A617FD70239}"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521643" y="5443402"/>
            <a:ext cx="95504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304800" y="189968"/>
            <a:ext cx="115824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dirty="0"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r>
              <a:rPr lang="en-US" dirty="0" smtClean="0"/>
              <a:t>SEYED AHMAD SHAHAHMADI (P64797)</a:t>
            </a:r>
            <a:endParaRPr lang="en-US" dirty="0"/>
          </a:p>
        </p:txBody>
      </p:sp>
      <p:sp>
        <p:nvSpPr>
          <p:cNvPr id="6" name="Footer Placeholder 5"/>
          <p:cNvSpPr>
            <a:spLocks noGrp="1"/>
          </p:cNvSpPr>
          <p:nvPr>
            <p:ph type="ftr" sz="quarter" idx="11"/>
          </p:nvPr>
        </p:nvSpPr>
        <p:spPr>
          <a:xfrm>
            <a:off x="5840097" y="6407945"/>
            <a:ext cx="3134241" cy="365125"/>
          </a:xfrm>
        </p:spPr>
        <p:txBody>
          <a:bodyPr/>
          <a:lstStyle>
            <a:lvl1pPr>
              <a:defRPr>
                <a:solidFill>
                  <a:schemeClr val="tx1"/>
                </a:solidFill>
              </a:defRPr>
            </a:lvl1pPr>
            <a:extLst/>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4975AE14-5157-40EE-903F-4A617FD70239}" type="slidenum">
              <a:rPr lang="en-US" smtClean="0"/>
              <a:pPr/>
              <a:t>‹#›</a:t>
            </a:fld>
            <a:endParaRPr lang="en-US" dirty="0"/>
          </a:p>
        </p:txBody>
      </p:sp>
      <p:sp>
        <p:nvSpPr>
          <p:cNvPr id="2" name="Title 1"/>
          <p:cNvSpPr>
            <a:spLocks noGrp="1"/>
          </p:cNvSpPr>
          <p:nvPr>
            <p:ph type="title"/>
          </p:nvPr>
        </p:nvSpPr>
        <p:spPr>
          <a:xfrm>
            <a:off x="304800" y="4865122"/>
            <a:ext cx="10767243"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955249" y="5001994"/>
            <a:ext cx="5069337"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9" name="Freeform 8"/>
          <p:cNvSpPr>
            <a:spLocks/>
          </p:cNvSpPr>
          <p:nvPr/>
        </p:nvSpPr>
        <p:spPr bwMode="auto">
          <a:xfrm>
            <a:off x="-71414" y="5785023"/>
            <a:ext cx="506933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0" name="Right Triangle 9"/>
          <p:cNvSpPr>
            <a:spLocks/>
          </p:cNvSpPr>
          <p:nvPr/>
        </p:nvSpPr>
        <p:spPr bwMode="auto">
          <a:xfrm>
            <a:off x="-8056" y="5791253"/>
            <a:ext cx="4536419"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1" name="Straight Connector 10"/>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1552149"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
        <p:nvSpPr>
          <p:cNvPr id="13" name="Chevron 12"/>
          <p:cNvSpPr/>
          <p:nvPr/>
        </p:nvSpPr>
        <p:spPr>
          <a:xfrm>
            <a:off x="11303595"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955249" y="5001994"/>
            <a:ext cx="5069337"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2" name="Freeform 11"/>
          <p:cNvSpPr>
            <a:spLocks/>
          </p:cNvSpPr>
          <p:nvPr/>
        </p:nvSpPr>
        <p:spPr bwMode="auto">
          <a:xfrm>
            <a:off x="-71414" y="5785023"/>
            <a:ext cx="506933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dirty="0"/>
          </a:p>
        </p:txBody>
      </p:sp>
      <p:sp>
        <p:nvSpPr>
          <p:cNvPr id="14" name="Right Triangle 13"/>
          <p:cNvSpPr>
            <a:spLocks/>
          </p:cNvSpPr>
          <p:nvPr/>
        </p:nvSpPr>
        <p:spPr bwMode="auto">
          <a:xfrm>
            <a:off x="-8056" y="5791253"/>
            <a:ext cx="4536419"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dirty="0"/>
          </a:p>
        </p:txBody>
      </p:sp>
      <p:cxnSp>
        <p:nvCxnSpPr>
          <p:cNvPr id="15" name="Straight Connector 14"/>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609600" y="1481329"/>
            <a:ext cx="109728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8969376" y="6407944"/>
            <a:ext cx="2560320" cy="365760"/>
          </a:xfrm>
          <a:prstGeom prst="rect">
            <a:avLst/>
          </a:prstGeom>
        </p:spPr>
        <p:txBody>
          <a:bodyPr vert="horz" anchor="b"/>
          <a:lstStyle>
            <a:lvl1pPr algn="l" eaLnBrk="1" latinLnBrk="0" hangingPunct="1">
              <a:defRPr kumimoji="0" sz="1000">
                <a:solidFill>
                  <a:schemeClr val="tx1"/>
                </a:solidFill>
              </a:defRPr>
            </a:lvl1pPr>
            <a:extLst/>
          </a:lstStyle>
          <a:p>
            <a:r>
              <a:rPr lang="en-US" dirty="0" smtClean="0"/>
              <a:t>SEYED AHMAD SHAHAHMADI (P64797)</a:t>
            </a:r>
            <a:endParaRPr lang="en-US" dirty="0"/>
          </a:p>
        </p:txBody>
      </p:sp>
      <p:sp>
        <p:nvSpPr>
          <p:cNvPr id="22" name="Footer Placeholder 21"/>
          <p:cNvSpPr>
            <a:spLocks noGrp="1"/>
          </p:cNvSpPr>
          <p:nvPr>
            <p:ph type="ftr" sz="quarter" idx="3"/>
          </p:nvPr>
        </p:nvSpPr>
        <p:spPr>
          <a:xfrm>
            <a:off x="5840097" y="6407945"/>
            <a:ext cx="3134241" cy="365125"/>
          </a:xfrm>
          <a:prstGeom prst="rect">
            <a:avLst/>
          </a:prstGeom>
        </p:spPr>
        <p:txBody>
          <a:bodyPr vert="horz" anchor="b"/>
          <a:lstStyle>
            <a:lvl1pPr algn="r" eaLnBrk="1" latinLnBrk="0" hangingPunct="1">
              <a:defRPr kumimoji="0" sz="1000">
                <a:solidFill>
                  <a:schemeClr val="tx1"/>
                </a:solidFill>
              </a:defRPr>
            </a:lvl1pPr>
            <a:extLst/>
          </a:lstStyle>
          <a:p>
            <a:endParaRPr lang="en-US" dirty="0"/>
          </a:p>
        </p:txBody>
      </p:sp>
      <p:sp>
        <p:nvSpPr>
          <p:cNvPr id="18" name="Slide Number Placeholder 17"/>
          <p:cNvSpPr>
            <a:spLocks noGrp="1"/>
          </p:cNvSpPr>
          <p:nvPr>
            <p:ph type="sldNum" sz="quarter" idx="4"/>
          </p:nvPr>
        </p:nvSpPr>
        <p:spPr>
          <a:xfrm>
            <a:off x="11529696" y="6407945"/>
            <a:ext cx="487680" cy="365125"/>
          </a:xfrm>
          <a:prstGeom prst="rect">
            <a:avLst/>
          </a:prstGeom>
        </p:spPr>
        <p:txBody>
          <a:bodyPr vert="horz" anchor="b"/>
          <a:lstStyle>
            <a:lvl1pPr algn="r" eaLnBrk="1" latinLnBrk="0" hangingPunct="1">
              <a:defRPr kumimoji="0" sz="1000" b="0">
                <a:solidFill>
                  <a:schemeClr val="tx1"/>
                </a:solidFill>
              </a:defRPr>
            </a:lvl1pPr>
            <a:extLst/>
          </a:lstStyle>
          <a:p>
            <a:fld id="{4975AE14-5157-40EE-903F-4A617FD70239}"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4134" r:id="rId1"/>
    <p:sldLayoutId id="2147484135" r:id="rId2"/>
    <p:sldLayoutId id="2147484136" r:id="rId3"/>
    <p:sldLayoutId id="2147484137" r:id="rId4"/>
    <p:sldLayoutId id="2147484138" r:id="rId5"/>
    <p:sldLayoutId id="2147484139" r:id="rId6"/>
    <p:sldLayoutId id="2147484140" r:id="rId7"/>
    <p:sldLayoutId id="2147484141" r:id="rId8"/>
    <p:sldLayoutId id="2147484142" r:id="rId9"/>
    <p:sldLayoutId id="2147484143" r:id="rId10"/>
    <p:sldLayoutId id="2147484144" r:id="rId11"/>
  </p:sldLayoutIdLst>
  <p:hf hdr="0" ftr="0" dt="0"/>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youtube.com/watch?v=HcnqD0VR7ZE" TargetMode="External"/><Relationship Id="rId2" Type="http://schemas.openxmlformats.org/officeDocument/2006/relationships/hyperlink" Target="https://www.youtube.com/watch?v=6CqT4DuAVx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22401" y="2253311"/>
            <a:ext cx="9564914" cy="707886"/>
          </a:xfrm>
          <a:prstGeom prst="rect">
            <a:avLst/>
          </a:prstGeom>
          <a:noFill/>
        </p:spPr>
        <p:txBody>
          <a:bodyPr wrap="square" rtlCol="0">
            <a:spAutoFit/>
          </a:bodyPr>
          <a:lstStyle/>
          <a:p>
            <a:pPr algn="ctr"/>
            <a:r>
              <a:rPr lang="en-US" sz="4000" dirty="0" smtClean="0"/>
              <a:t>Optical Fiber Communication</a:t>
            </a:r>
            <a:endParaRPr lang="en-US" sz="4000" dirty="0"/>
          </a:p>
        </p:txBody>
      </p:sp>
    </p:spTree>
    <p:extLst>
      <p:ext uri="{BB962C8B-B14F-4D97-AF65-F5344CB8AC3E}">
        <p14:creationId xmlns:p14="http://schemas.microsoft.com/office/powerpoint/2010/main" val="28584746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975AE14-5157-40EE-903F-4A617FD70239}" type="slidenum">
              <a:rPr lang="en-US" smtClean="0"/>
              <a:pPr/>
              <a:t>10</a:t>
            </a:fld>
            <a:endParaRPr lang="en-US"/>
          </a:p>
        </p:txBody>
      </p:sp>
      <p:sp>
        <p:nvSpPr>
          <p:cNvPr id="9" name="TextBox 8"/>
          <p:cNvSpPr txBox="1"/>
          <p:nvPr/>
        </p:nvSpPr>
        <p:spPr>
          <a:xfrm>
            <a:off x="1364344" y="424511"/>
            <a:ext cx="9564914" cy="707886"/>
          </a:xfrm>
          <a:prstGeom prst="rect">
            <a:avLst/>
          </a:prstGeom>
          <a:noFill/>
        </p:spPr>
        <p:txBody>
          <a:bodyPr wrap="square" rtlCol="0">
            <a:spAutoFit/>
          </a:bodyPr>
          <a:lstStyle/>
          <a:p>
            <a:pPr algn="ctr"/>
            <a:r>
              <a:rPr lang="en-US" sz="4000" dirty="0" smtClean="0"/>
              <a:t>Basic Principle of Fiber Fabrication</a:t>
            </a:r>
            <a:endParaRPr lang="en-US" sz="4000" dirty="0"/>
          </a:p>
        </p:txBody>
      </p:sp>
      <p:sp>
        <p:nvSpPr>
          <p:cNvPr id="10" name="Rectangle 9"/>
          <p:cNvSpPr/>
          <p:nvPr/>
        </p:nvSpPr>
        <p:spPr>
          <a:xfrm>
            <a:off x="527868" y="1225689"/>
            <a:ext cx="11001828" cy="2677656"/>
          </a:xfrm>
          <a:prstGeom prst="rect">
            <a:avLst/>
          </a:prstGeom>
        </p:spPr>
        <p:txBody>
          <a:bodyPr wrap="square">
            <a:spAutoFit/>
          </a:bodyPr>
          <a:lstStyle/>
          <a:p>
            <a:pPr algn="just"/>
            <a:r>
              <a:rPr lang="en-US" sz="2400" dirty="0" smtClean="0"/>
              <a:t>The </a:t>
            </a:r>
            <a:r>
              <a:rPr lang="en-US" sz="2400" dirty="0"/>
              <a:t>oxides resulting from these reactions are normally deposited onto a substrate or within a hollow tube, which is built up as a stack of successive layers. Thus, the concentration of the dopant may be varied gradually to produce the desired index profile. This process results in either a solid rod or a hollow tube of glass, which must be collapsed to produce a solid preform. Various techniques have been developed based on the above principle.</a:t>
            </a:r>
            <a:endParaRPr lang="en-US" sz="2400" dirty="0" smtClean="0"/>
          </a:p>
        </p:txBody>
      </p:sp>
    </p:spTree>
    <p:extLst>
      <p:ext uri="{BB962C8B-B14F-4D97-AF65-F5344CB8AC3E}">
        <p14:creationId xmlns:p14="http://schemas.microsoft.com/office/powerpoint/2010/main" val="816912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975AE14-5157-40EE-903F-4A617FD70239}" type="slidenum">
              <a:rPr lang="en-US" smtClean="0"/>
              <a:pPr/>
              <a:t>11</a:t>
            </a:fld>
            <a:endParaRPr lang="en-US"/>
          </a:p>
        </p:txBody>
      </p:sp>
      <p:sp>
        <p:nvSpPr>
          <p:cNvPr id="9" name="TextBox 8"/>
          <p:cNvSpPr txBox="1"/>
          <p:nvPr/>
        </p:nvSpPr>
        <p:spPr>
          <a:xfrm>
            <a:off x="1364344" y="424511"/>
            <a:ext cx="9564914" cy="707886"/>
          </a:xfrm>
          <a:prstGeom prst="rect">
            <a:avLst/>
          </a:prstGeom>
          <a:noFill/>
        </p:spPr>
        <p:txBody>
          <a:bodyPr wrap="square" rtlCol="0">
            <a:spAutoFit/>
          </a:bodyPr>
          <a:lstStyle/>
          <a:p>
            <a:pPr algn="ctr"/>
            <a:r>
              <a:rPr lang="en-US" sz="4000" dirty="0" smtClean="0"/>
              <a:t>Silica </a:t>
            </a:r>
            <a:endParaRPr lang="en-US" sz="4000" dirty="0"/>
          </a:p>
        </p:txBody>
      </p:sp>
      <p:sp>
        <p:nvSpPr>
          <p:cNvPr id="10" name="Rectangle 9"/>
          <p:cNvSpPr/>
          <p:nvPr/>
        </p:nvSpPr>
        <p:spPr>
          <a:xfrm>
            <a:off x="798286" y="1860575"/>
            <a:ext cx="10929257" cy="2308324"/>
          </a:xfrm>
          <a:prstGeom prst="rect">
            <a:avLst/>
          </a:prstGeom>
        </p:spPr>
        <p:txBody>
          <a:bodyPr wrap="square">
            <a:spAutoFit/>
          </a:bodyPr>
          <a:lstStyle/>
          <a:p>
            <a:pPr algn="just"/>
            <a:r>
              <a:rPr lang="en-US" sz="2400" dirty="0" smtClean="0"/>
              <a:t>Silica exhibits fairly good optical transmission over a wide range of wavelengths. In the near-infrared (near IR) portion of the spectrum, particularly around 1.5 </a:t>
            </a:r>
            <a:r>
              <a:rPr lang="en-US" sz="2400" dirty="0" err="1" smtClean="0"/>
              <a:t>μm</a:t>
            </a:r>
            <a:r>
              <a:rPr lang="en-US" sz="2400" dirty="0" smtClean="0"/>
              <a:t> (1550 nm), silica can have extremely low absorption and scattering losses of the order of 0.2 dB/km. </a:t>
            </a:r>
          </a:p>
          <a:p>
            <a:pPr algn="just"/>
            <a:r>
              <a:rPr lang="en-US" sz="2400" dirty="0" smtClean="0"/>
              <a:t>Such remarkably low losses are possible only because ultra-pure silica is available.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975AE14-5157-40EE-903F-4A617FD70239}" type="slidenum">
              <a:rPr lang="en-US" smtClean="0"/>
              <a:pPr/>
              <a:t>12</a:t>
            </a:fld>
            <a:endParaRPr lang="en-US"/>
          </a:p>
        </p:txBody>
      </p:sp>
      <p:sp>
        <p:nvSpPr>
          <p:cNvPr id="9" name="TextBox 8"/>
          <p:cNvSpPr txBox="1"/>
          <p:nvPr/>
        </p:nvSpPr>
        <p:spPr>
          <a:xfrm>
            <a:off x="1364344" y="424511"/>
            <a:ext cx="9564914" cy="707886"/>
          </a:xfrm>
          <a:prstGeom prst="rect">
            <a:avLst/>
          </a:prstGeom>
          <a:noFill/>
        </p:spPr>
        <p:txBody>
          <a:bodyPr wrap="square" rtlCol="0">
            <a:spAutoFit/>
          </a:bodyPr>
          <a:lstStyle/>
          <a:p>
            <a:pPr algn="ctr"/>
            <a:r>
              <a:rPr lang="en-US" sz="4000" dirty="0" smtClean="0"/>
              <a:t>Silica Glass Fiber: Fabrication</a:t>
            </a:r>
            <a:endParaRPr lang="en-US" sz="4000" dirty="0"/>
          </a:p>
        </p:txBody>
      </p:sp>
      <p:sp>
        <p:nvSpPr>
          <p:cNvPr id="10" name="Rectangle 9"/>
          <p:cNvSpPr/>
          <p:nvPr/>
        </p:nvSpPr>
        <p:spPr>
          <a:xfrm>
            <a:off x="1364344" y="1613821"/>
            <a:ext cx="9869714" cy="2246769"/>
          </a:xfrm>
          <a:prstGeom prst="rect">
            <a:avLst/>
          </a:prstGeom>
        </p:spPr>
        <p:txBody>
          <a:bodyPr wrap="square">
            <a:spAutoFit/>
          </a:bodyPr>
          <a:lstStyle/>
          <a:p>
            <a:pPr algn="just"/>
            <a:r>
              <a:rPr lang="en-US" sz="2800" dirty="0" smtClean="0"/>
              <a:t>Two step process:</a:t>
            </a:r>
          </a:p>
          <a:p>
            <a:pPr algn="just"/>
            <a:endParaRPr lang="en-US" sz="2800" dirty="0" smtClean="0"/>
          </a:p>
          <a:p>
            <a:pPr marL="342900" indent="-342900" algn="just">
              <a:buAutoNum type="arabicPeriod"/>
            </a:pPr>
            <a:r>
              <a:rPr lang="en-US" sz="2800" dirty="0" smtClean="0"/>
              <a:t>Fabrication of </a:t>
            </a:r>
            <a:r>
              <a:rPr lang="en-US" sz="2800" dirty="0" err="1" smtClean="0">
                <a:solidFill>
                  <a:srgbClr val="FF0000"/>
                </a:solidFill>
              </a:rPr>
              <a:t>preform</a:t>
            </a:r>
            <a:endParaRPr lang="en-US" sz="2800" dirty="0" smtClean="0">
              <a:solidFill>
                <a:srgbClr val="FF0000"/>
              </a:solidFill>
            </a:endParaRPr>
          </a:p>
          <a:p>
            <a:pPr marL="342900" indent="-342900" algn="just">
              <a:buAutoNum type="arabicPeriod"/>
            </a:pPr>
            <a:r>
              <a:rPr lang="en-US" sz="2800" dirty="0" smtClean="0">
                <a:solidFill>
                  <a:srgbClr val="FF0000"/>
                </a:solidFill>
              </a:rPr>
              <a:t>Drawing</a:t>
            </a:r>
            <a:r>
              <a:rPr lang="en-US" sz="2800" dirty="0" smtClean="0"/>
              <a:t> fiber from the </a:t>
            </a:r>
            <a:r>
              <a:rPr lang="en-US" sz="2800" dirty="0" err="1" smtClean="0"/>
              <a:t>preform</a:t>
            </a:r>
            <a:endParaRPr lang="en-US" sz="2800" dirty="0" smtClean="0"/>
          </a:p>
          <a:p>
            <a:pPr marL="342900" indent="-342900" algn="just"/>
            <a:endParaRPr lang="en-US" sz="2800" dirty="0" smtClean="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975AE14-5157-40EE-903F-4A617FD70239}" type="slidenum">
              <a:rPr lang="en-US" smtClean="0"/>
              <a:pPr/>
              <a:t>13</a:t>
            </a:fld>
            <a:endParaRPr lang="en-US"/>
          </a:p>
        </p:txBody>
      </p:sp>
      <p:sp>
        <p:nvSpPr>
          <p:cNvPr id="9" name="TextBox 8"/>
          <p:cNvSpPr txBox="1"/>
          <p:nvPr/>
        </p:nvSpPr>
        <p:spPr>
          <a:xfrm>
            <a:off x="1364344" y="424511"/>
            <a:ext cx="9564914" cy="707886"/>
          </a:xfrm>
          <a:prstGeom prst="rect">
            <a:avLst/>
          </a:prstGeom>
          <a:noFill/>
        </p:spPr>
        <p:txBody>
          <a:bodyPr wrap="square" rtlCol="0">
            <a:spAutoFit/>
          </a:bodyPr>
          <a:lstStyle/>
          <a:p>
            <a:pPr algn="ctr"/>
            <a:r>
              <a:rPr lang="en-US" sz="4000" dirty="0" err="1" smtClean="0"/>
              <a:t>Preform</a:t>
            </a:r>
            <a:r>
              <a:rPr lang="en-US" sz="4000" dirty="0" smtClean="0"/>
              <a:t> Fabrication</a:t>
            </a:r>
            <a:endParaRPr lang="en-US" sz="4000" dirty="0"/>
          </a:p>
        </p:txBody>
      </p:sp>
      <p:sp>
        <p:nvSpPr>
          <p:cNvPr id="10" name="Rectangle 9"/>
          <p:cNvSpPr/>
          <p:nvPr/>
        </p:nvSpPr>
        <p:spPr>
          <a:xfrm>
            <a:off x="452673" y="1671891"/>
            <a:ext cx="11479794" cy="3539430"/>
          </a:xfrm>
          <a:prstGeom prst="rect">
            <a:avLst/>
          </a:prstGeom>
        </p:spPr>
        <p:txBody>
          <a:bodyPr wrap="square">
            <a:spAutoFit/>
          </a:bodyPr>
          <a:lstStyle/>
          <a:p>
            <a:pPr marL="342900" indent="-342900" algn="just"/>
            <a:r>
              <a:rPr lang="en-US" sz="2800" dirty="0" smtClean="0"/>
              <a:t>   Preform:</a:t>
            </a:r>
          </a:p>
          <a:p>
            <a:pPr marL="342900" indent="-342900" algn="just"/>
            <a:endParaRPr lang="en-US" sz="2800" dirty="0" smtClean="0"/>
          </a:p>
          <a:p>
            <a:pPr marL="342900" indent="-342900" algn="just"/>
            <a:r>
              <a:rPr lang="en-US" sz="2800" dirty="0" smtClean="0"/>
              <a:t>   Standard optical fibers are made by first constructing a large diameter "preform" with a carefully controlled refractive index profile, and then "pulling" the preform to form the long, thin optical fiber. </a:t>
            </a:r>
          </a:p>
          <a:p>
            <a:pPr marL="342900" indent="-342900" algn="just"/>
            <a:r>
              <a:rPr lang="en-US" sz="2800" dirty="0"/>
              <a:t> </a:t>
            </a:r>
            <a:r>
              <a:rPr lang="en-US" sz="2800" dirty="0" smtClean="0"/>
              <a:t>  The preform is commonly made by  chemical vapor deposition methods.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975AE14-5157-40EE-903F-4A617FD70239}" type="slidenum">
              <a:rPr lang="en-US" smtClean="0"/>
              <a:pPr/>
              <a:t>14</a:t>
            </a:fld>
            <a:endParaRPr lang="en-US"/>
          </a:p>
        </p:txBody>
      </p:sp>
      <p:sp>
        <p:nvSpPr>
          <p:cNvPr id="9" name="TextBox 8"/>
          <p:cNvSpPr txBox="1"/>
          <p:nvPr/>
        </p:nvSpPr>
        <p:spPr>
          <a:xfrm>
            <a:off x="1364344" y="424511"/>
            <a:ext cx="9564914" cy="707886"/>
          </a:xfrm>
          <a:prstGeom prst="rect">
            <a:avLst/>
          </a:prstGeom>
          <a:noFill/>
        </p:spPr>
        <p:txBody>
          <a:bodyPr wrap="square" rtlCol="0">
            <a:spAutoFit/>
          </a:bodyPr>
          <a:lstStyle/>
          <a:p>
            <a:pPr algn="ctr"/>
            <a:r>
              <a:rPr lang="en-US" sz="4000" dirty="0" smtClean="0"/>
              <a:t>Inside Vapor Deposition</a:t>
            </a:r>
            <a:endParaRPr lang="en-US" sz="4000" dirty="0"/>
          </a:p>
        </p:txBody>
      </p:sp>
      <p:sp>
        <p:nvSpPr>
          <p:cNvPr id="10" name="Rectangle 9"/>
          <p:cNvSpPr/>
          <p:nvPr/>
        </p:nvSpPr>
        <p:spPr>
          <a:xfrm>
            <a:off x="449943" y="1454167"/>
            <a:ext cx="11277600" cy="3785652"/>
          </a:xfrm>
          <a:prstGeom prst="rect">
            <a:avLst/>
          </a:prstGeom>
        </p:spPr>
        <p:txBody>
          <a:bodyPr wrap="square">
            <a:spAutoFit/>
          </a:bodyPr>
          <a:lstStyle/>
          <a:p>
            <a:pPr algn="just"/>
            <a:r>
              <a:rPr lang="en-US" sz="2400" dirty="0" smtClean="0"/>
              <a:t>With inside vapor deposition, the preform starts as a hollow glass tube approximately 40 centimeters (16 inch) long, which is placed horizontally and rotated slowly on a lathe. </a:t>
            </a:r>
          </a:p>
          <a:p>
            <a:pPr algn="just"/>
            <a:r>
              <a:rPr lang="en-US" sz="2400" dirty="0" smtClean="0"/>
              <a:t>Gases such as silicon tetrachloride (SiCl</a:t>
            </a:r>
            <a:r>
              <a:rPr lang="en-US" sz="2400" baseline="-25000" dirty="0" smtClean="0"/>
              <a:t>4</a:t>
            </a:r>
            <a:r>
              <a:rPr lang="en-US" sz="2400" dirty="0" smtClean="0"/>
              <a:t>) are injected with </a:t>
            </a:r>
            <a:r>
              <a:rPr lang="en-US" sz="2400" dirty="0" smtClean="0">
                <a:solidFill>
                  <a:srgbClr val="FF0000"/>
                </a:solidFill>
              </a:rPr>
              <a:t>oxygen</a:t>
            </a:r>
            <a:r>
              <a:rPr lang="en-US" sz="2400" dirty="0" smtClean="0"/>
              <a:t> in the end of the tube. The gases are then heated by means of an external hydrogen burner, bringing the temperature of the gas up to 1,900 K (</a:t>
            </a:r>
            <a:r>
              <a:rPr lang="en-US" sz="2400" dirty="0" smtClean="0">
                <a:solidFill>
                  <a:srgbClr val="FF0000"/>
                </a:solidFill>
              </a:rPr>
              <a:t>1,600 °C</a:t>
            </a:r>
            <a:r>
              <a:rPr lang="en-US" sz="2400" dirty="0" smtClean="0"/>
              <a:t>, 3,000 °F), where the </a:t>
            </a:r>
            <a:r>
              <a:rPr lang="en-US" sz="2400" dirty="0" err="1" smtClean="0">
                <a:solidFill>
                  <a:srgbClr val="FF0000"/>
                </a:solidFill>
              </a:rPr>
              <a:t>tetrachlorides</a:t>
            </a:r>
            <a:r>
              <a:rPr lang="en-US" sz="2400" dirty="0" smtClean="0">
                <a:solidFill>
                  <a:srgbClr val="FF0000"/>
                </a:solidFill>
              </a:rPr>
              <a:t> react with oxygen </a:t>
            </a:r>
            <a:r>
              <a:rPr lang="en-US" sz="2400" dirty="0" smtClean="0"/>
              <a:t>to produce silica (silicon dioxide) particles. The reaction conditions are chosen to allow this reaction to occur in the gas phase throughout the tube volume. </a:t>
            </a:r>
            <a:endParaRPr lang="en-US" sz="24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975AE14-5157-40EE-903F-4A617FD70239}" type="slidenum">
              <a:rPr lang="en-US" smtClean="0"/>
              <a:pPr/>
              <a:t>15</a:t>
            </a:fld>
            <a:endParaRPr lang="en-US"/>
          </a:p>
        </p:txBody>
      </p:sp>
      <p:sp>
        <p:nvSpPr>
          <p:cNvPr id="9" name="TextBox 8"/>
          <p:cNvSpPr txBox="1"/>
          <p:nvPr/>
        </p:nvSpPr>
        <p:spPr>
          <a:xfrm>
            <a:off x="1364344" y="424511"/>
            <a:ext cx="9564914" cy="707886"/>
          </a:xfrm>
          <a:prstGeom prst="rect">
            <a:avLst/>
          </a:prstGeom>
          <a:noFill/>
        </p:spPr>
        <p:txBody>
          <a:bodyPr wrap="square" rtlCol="0">
            <a:spAutoFit/>
          </a:bodyPr>
          <a:lstStyle/>
          <a:p>
            <a:pPr algn="ctr"/>
            <a:r>
              <a:rPr lang="en-US" sz="4000" dirty="0" smtClean="0"/>
              <a:t> Two Techniques</a:t>
            </a:r>
            <a:endParaRPr lang="en-US" sz="4000" dirty="0"/>
          </a:p>
        </p:txBody>
      </p:sp>
      <p:sp>
        <p:nvSpPr>
          <p:cNvPr id="10" name="Rectangle 9"/>
          <p:cNvSpPr/>
          <p:nvPr/>
        </p:nvSpPr>
        <p:spPr>
          <a:xfrm>
            <a:off x="3265714" y="2063768"/>
            <a:ext cx="6676572" cy="2308324"/>
          </a:xfrm>
          <a:prstGeom prst="rect">
            <a:avLst/>
          </a:prstGeom>
        </p:spPr>
        <p:txBody>
          <a:bodyPr wrap="square">
            <a:spAutoFit/>
          </a:bodyPr>
          <a:lstStyle/>
          <a:p>
            <a:pPr algn="just"/>
            <a:r>
              <a:rPr lang="en-US" sz="2400" dirty="0" smtClean="0">
                <a:solidFill>
                  <a:srgbClr val="FF0000"/>
                </a:solidFill>
              </a:rPr>
              <a:t>Core: </a:t>
            </a:r>
            <a:r>
              <a:rPr lang="en-US" sz="2400" dirty="0" smtClean="0"/>
              <a:t>Ge:SiO2;  Al:SiO2;  P:SiO2; Ti:SiO2</a:t>
            </a:r>
          </a:p>
          <a:p>
            <a:pPr algn="just"/>
            <a:r>
              <a:rPr lang="en-US" sz="2400" dirty="0" smtClean="0">
                <a:solidFill>
                  <a:srgbClr val="FF0000"/>
                </a:solidFill>
              </a:rPr>
              <a:t>Cladding: </a:t>
            </a:r>
            <a:r>
              <a:rPr lang="en-US" sz="2400" dirty="0" smtClean="0"/>
              <a:t>Pure SiO2</a:t>
            </a:r>
          </a:p>
          <a:p>
            <a:pPr algn="just"/>
            <a:endParaRPr lang="en-US" sz="2400" dirty="0" smtClean="0"/>
          </a:p>
          <a:p>
            <a:pPr algn="just"/>
            <a:r>
              <a:rPr lang="en-US" sz="2400" dirty="0" smtClean="0"/>
              <a:t>Or</a:t>
            </a:r>
          </a:p>
          <a:p>
            <a:pPr algn="just"/>
            <a:r>
              <a:rPr lang="en-US" sz="2400" dirty="0" smtClean="0">
                <a:solidFill>
                  <a:srgbClr val="FF0000"/>
                </a:solidFill>
              </a:rPr>
              <a:t>Core: </a:t>
            </a:r>
            <a:r>
              <a:rPr lang="en-US" sz="2400" dirty="0" smtClean="0"/>
              <a:t>Pure SiO2</a:t>
            </a:r>
          </a:p>
          <a:p>
            <a:pPr algn="just"/>
            <a:r>
              <a:rPr lang="en-US" sz="2400" dirty="0" smtClean="0">
                <a:solidFill>
                  <a:srgbClr val="FF0000"/>
                </a:solidFill>
              </a:rPr>
              <a:t>Cladding: </a:t>
            </a:r>
            <a:r>
              <a:rPr lang="en-US" sz="2400" dirty="0" smtClean="0"/>
              <a:t>F:SiO2; BSiO2</a:t>
            </a:r>
            <a:endParaRPr lang="en-US" sz="2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16</a:t>
            </a:fld>
            <a:endParaRPr lang="en-US"/>
          </a:p>
        </p:txBody>
      </p:sp>
      <p:pic>
        <p:nvPicPr>
          <p:cNvPr id="5" name="Picture 4"/>
          <p:cNvPicPr/>
          <p:nvPr/>
        </p:nvPicPr>
        <p:blipFill>
          <a:blip r:embed="rId2"/>
          <a:srcRect l="3127" t="28884" r="49767" b="25813"/>
          <a:stretch>
            <a:fillRect/>
          </a:stretch>
        </p:blipFill>
        <p:spPr bwMode="auto">
          <a:xfrm>
            <a:off x="429544" y="1231271"/>
            <a:ext cx="11343992" cy="5626729"/>
          </a:xfrm>
          <a:prstGeom prst="rect">
            <a:avLst/>
          </a:prstGeom>
          <a:noFill/>
          <a:ln w="9525">
            <a:noFill/>
            <a:miter lim="800000"/>
            <a:headEnd/>
            <a:tailEnd/>
          </a:ln>
        </p:spPr>
      </p:pic>
      <p:sp>
        <p:nvSpPr>
          <p:cNvPr id="4" name="TextBox 3"/>
          <p:cNvSpPr txBox="1"/>
          <p:nvPr/>
        </p:nvSpPr>
        <p:spPr>
          <a:xfrm>
            <a:off x="1231850" y="198174"/>
            <a:ext cx="9564914" cy="707886"/>
          </a:xfrm>
          <a:prstGeom prst="rect">
            <a:avLst/>
          </a:prstGeom>
          <a:noFill/>
        </p:spPr>
        <p:txBody>
          <a:bodyPr wrap="square" rtlCol="0">
            <a:spAutoFit/>
          </a:bodyPr>
          <a:lstStyle/>
          <a:p>
            <a:pPr algn="ctr"/>
            <a:r>
              <a:rPr lang="en-US" sz="4000" dirty="0" smtClean="0"/>
              <a:t>Chemical Reaction</a:t>
            </a:r>
            <a:endParaRPr lang="en-US" sz="40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17</a:t>
            </a:fld>
            <a:endParaRPr lang="en-US"/>
          </a:p>
        </p:txBody>
      </p:sp>
      <p:pic>
        <p:nvPicPr>
          <p:cNvPr id="1026" name="Picture 2" descr="C:\Users\User\Desktop\800px-OF-MCVD.svg.png"/>
          <p:cNvPicPr>
            <a:picLocks noChangeAspect="1" noChangeArrowheads="1"/>
          </p:cNvPicPr>
          <p:nvPr/>
        </p:nvPicPr>
        <p:blipFill>
          <a:blip r:embed="rId2"/>
          <a:srcRect b="50204"/>
          <a:stretch>
            <a:fillRect/>
          </a:stretch>
        </p:blipFill>
        <p:spPr bwMode="auto">
          <a:xfrm>
            <a:off x="497942" y="848404"/>
            <a:ext cx="11031754" cy="6009596"/>
          </a:xfrm>
          <a:prstGeom prst="rect">
            <a:avLst/>
          </a:prstGeom>
          <a:ln w="3175"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1204690" y="221315"/>
            <a:ext cx="9564914" cy="707886"/>
          </a:xfrm>
          <a:prstGeom prst="rect">
            <a:avLst/>
          </a:prstGeom>
          <a:noFill/>
        </p:spPr>
        <p:txBody>
          <a:bodyPr wrap="square" rtlCol="0">
            <a:spAutoFit/>
          </a:bodyPr>
          <a:lstStyle/>
          <a:p>
            <a:pPr algn="ctr"/>
            <a:r>
              <a:rPr lang="en-US" sz="4000" dirty="0" err="1" smtClean="0"/>
              <a:t>Preform</a:t>
            </a:r>
            <a:r>
              <a:rPr lang="en-US" sz="4000" dirty="0" smtClean="0"/>
              <a:t> Formation</a:t>
            </a:r>
            <a:endParaRPr lang="en-US" sz="40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18</a:t>
            </a:fld>
            <a:endParaRPr lang="en-US"/>
          </a:p>
        </p:txBody>
      </p:sp>
      <p:sp>
        <p:nvSpPr>
          <p:cNvPr id="8" name="Rectangle 7"/>
          <p:cNvSpPr/>
          <p:nvPr/>
        </p:nvSpPr>
        <p:spPr>
          <a:xfrm>
            <a:off x="617397" y="1484768"/>
            <a:ext cx="10912299" cy="4524315"/>
          </a:xfrm>
          <a:prstGeom prst="rect">
            <a:avLst/>
          </a:prstGeom>
        </p:spPr>
        <p:txBody>
          <a:bodyPr wrap="square">
            <a:spAutoFit/>
          </a:bodyPr>
          <a:lstStyle/>
          <a:p>
            <a:pPr algn="just"/>
            <a:r>
              <a:rPr lang="en-US" sz="2400" dirty="0" smtClean="0"/>
              <a:t>1. Take a tube of silica glass.</a:t>
            </a:r>
          </a:p>
          <a:p>
            <a:pPr algn="just"/>
            <a:r>
              <a:rPr lang="en-US" sz="2400" dirty="0" smtClean="0"/>
              <a:t>2. The gaseous mixture of reactants is fed at the end of the rotating  </a:t>
            </a:r>
          </a:p>
          <a:p>
            <a:pPr algn="just"/>
            <a:r>
              <a:rPr lang="en-US" sz="2400" dirty="0"/>
              <a:t> </a:t>
            </a:r>
            <a:r>
              <a:rPr lang="en-US" sz="2400" dirty="0" smtClean="0"/>
              <a:t>   silica tube.</a:t>
            </a:r>
          </a:p>
          <a:p>
            <a:pPr algn="just"/>
            <a:r>
              <a:rPr lang="en-US" sz="2400" dirty="0" smtClean="0"/>
              <a:t>3. Tube is heated by a traversing oxygen-hydrogen burner at 1600 </a:t>
            </a:r>
          </a:p>
          <a:p>
            <a:pPr algn="just"/>
            <a:r>
              <a:rPr lang="en-US" sz="2400" dirty="0"/>
              <a:t> </a:t>
            </a:r>
            <a:r>
              <a:rPr lang="en-US" sz="2400" dirty="0" smtClean="0"/>
              <a:t>   degree centigrade</a:t>
            </a:r>
          </a:p>
          <a:p>
            <a:pPr algn="just"/>
            <a:r>
              <a:rPr lang="en-US" sz="2400" dirty="0" smtClean="0"/>
              <a:t>4. Resulting chemical reaction glass particles called soot is formed.</a:t>
            </a:r>
          </a:p>
          <a:p>
            <a:pPr algn="just"/>
            <a:r>
              <a:rPr lang="en-US" sz="2400" dirty="0" smtClean="0"/>
              <a:t>5. Thin glass layer deposited inside the glass that is cladding of certain </a:t>
            </a:r>
          </a:p>
          <a:p>
            <a:pPr algn="just"/>
            <a:r>
              <a:rPr lang="en-US" sz="2400" dirty="0"/>
              <a:t> </a:t>
            </a:r>
            <a:r>
              <a:rPr lang="en-US" sz="2400" dirty="0" smtClean="0"/>
              <a:t>   thickness.</a:t>
            </a:r>
          </a:p>
          <a:p>
            <a:pPr algn="just"/>
            <a:r>
              <a:rPr lang="en-US" sz="2400" dirty="0" smtClean="0"/>
              <a:t>6. Then for core layer start flowing required amount of GeCl4. Stop </a:t>
            </a:r>
          </a:p>
          <a:p>
            <a:pPr algn="just"/>
            <a:r>
              <a:rPr lang="en-US" sz="2400" dirty="0"/>
              <a:t> </a:t>
            </a:r>
            <a:r>
              <a:rPr lang="en-US" sz="2400" dirty="0" smtClean="0"/>
              <a:t>   when </a:t>
            </a:r>
            <a:r>
              <a:rPr lang="en-US" sz="2400" dirty="0" err="1" smtClean="0"/>
              <a:t>Ge</a:t>
            </a:r>
            <a:r>
              <a:rPr lang="en-US" sz="2400" dirty="0" smtClean="0"/>
              <a:t> doped core layers deposition complete.</a:t>
            </a:r>
          </a:p>
          <a:p>
            <a:pPr algn="just"/>
            <a:r>
              <a:rPr lang="en-US" sz="2400" dirty="0" smtClean="0"/>
              <a:t>7. Increase the temp to 2000 degree Centigrade to collapse the tube </a:t>
            </a:r>
          </a:p>
          <a:p>
            <a:pPr algn="just"/>
            <a:r>
              <a:rPr lang="en-US" sz="2400" dirty="0"/>
              <a:t> </a:t>
            </a:r>
            <a:r>
              <a:rPr lang="en-US" sz="2400" dirty="0" smtClean="0"/>
              <a:t>   into solid preform.</a:t>
            </a:r>
            <a:endParaRPr lang="en-US" sz="2400" dirty="0"/>
          </a:p>
        </p:txBody>
      </p:sp>
      <p:sp>
        <p:nvSpPr>
          <p:cNvPr id="5" name="TextBox 4"/>
          <p:cNvSpPr txBox="1"/>
          <p:nvPr/>
        </p:nvSpPr>
        <p:spPr>
          <a:xfrm>
            <a:off x="1204690" y="424511"/>
            <a:ext cx="9564914" cy="707886"/>
          </a:xfrm>
          <a:prstGeom prst="rect">
            <a:avLst/>
          </a:prstGeom>
          <a:noFill/>
        </p:spPr>
        <p:txBody>
          <a:bodyPr wrap="square" rtlCol="0">
            <a:spAutoFit/>
          </a:bodyPr>
          <a:lstStyle/>
          <a:p>
            <a:pPr algn="ctr"/>
            <a:r>
              <a:rPr lang="en-US" sz="4000" dirty="0" err="1" smtClean="0"/>
              <a:t>Preform</a:t>
            </a:r>
            <a:r>
              <a:rPr lang="en-US" sz="4000" dirty="0" smtClean="0"/>
              <a:t> Fabrication Steps</a:t>
            </a:r>
            <a:endParaRPr lang="en-US" sz="40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19</a:t>
            </a:fld>
            <a:endParaRPr lang="en-US"/>
          </a:p>
        </p:txBody>
      </p:sp>
      <p:sp>
        <p:nvSpPr>
          <p:cNvPr id="4" name="Title 3"/>
          <p:cNvSpPr>
            <a:spLocks noGrp="1"/>
          </p:cNvSpPr>
          <p:nvPr>
            <p:ph type="title"/>
          </p:nvPr>
        </p:nvSpPr>
        <p:spPr/>
        <p:txBody>
          <a:bodyPr/>
          <a:lstStyle/>
          <a:p>
            <a:endParaRPr lang="en-US"/>
          </a:p>
        </p:txBody>
      </p:sp>
      <p:pic>
        <p:nvPicPr>
          <p:cNvPr id="5" name="Picture 4"/>
          <p:cNvPicPr/>
          <p:nvPr/>
        </p:nvPicPr>
        <p:blipFill>
          <a:blip r:embed="rId2"/>
          <a:srcRect l="2757" t="20569" r="37449" b="23624"/>
          <a:stretch>
            <a:fillRect/>
          </a:stretch>
        </p:blipFill>
        <p:spPr bwMode="auto">
          <a:xfrm>
            <a:off x="14507" y="7"/>
            <a:ext cx="12177493" cy="6857993"/>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6530" t="40687" r="6044" b="42510"/>
          <a:stretch/>
        </p:blipFill>
        <p:spPr>
          <a:xfrm>
            <a:off x="124488" y="2100404"/>
            <a:ext cx="11724227" cy="1493821"/>
          </a:xfrm>
          <a:prstGeom prst="rect">
            <a:avLst/>
          </a:prstGeom>
        </p:spPr>
      </p:pic>
      <p:sp>
        <p:nvSpPr>
          <p:cNvPr id="3" name="Slide Number Placeholder 2"/>
          <p:cNvSpPr>
            <a:spLocks noGrp="1"/>
          </p:cNvSpPr>
          <p:nvPr>
            <p:ph type="sldNum" sz="quarter" idx="12"/>
          </p:nvPr>
        </p:nvSpPr>
        <p:spPr/>
        <p:txBody>
          <a:bodyPr/>
          <a:lstStyle/>
          <a:p>
            <a:fld id="{4975AE14-5157-40EE-903F-4A617FD70239}" type="slidenum">
              <a:rPr lang="en-US" smtClean="0"/>
              <a:pPr/>
              <a:t>2</a:t>
            </a:fld>
            <a:endParaRPr lang="en-US" dirty="0"/>
          </a:p>
        </p:txBody>
      </p:sp>
      <p:sp>
        <p:nvSpPr>
          <p:cNvPr id="4" name="Title 3"/>
          <p:cNvSpPr>
            <a:spLocks noGrp="1"/>
          </p:cNvSpPr>
          <p:nvPr>
            <p:ph type="title"/>
          </p:nvPr>
        </p:nvSpPr>
        <p:spPr/>
        <p:txBody>
          <a:bodyPr/>
          <a:lstStyle/>
          <a:p>
            <a:endParaRPr lang="en-US" dirty="0"/>
          </a:p>
        </p:txBody>
      </p:sp>
    </p:spTree>
    <p:extLst>
      <p:ext uri="{BB962C8B-B14F-4D97-AF65-F5344CB8AC3E}">
        <p14:creationId xmlns:p14="http://schemas.microsoft.com/office/powerpoint/2010/main" val="6852708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20</a:t>
            </a:fld>
            <a:endParaRPr lang="en-US" dirty="0"/>
          </a:p>
        </p:txBody>
      </p:sp>
      <p:sp>
        <p:nvSpPr>
          <p:cNvPr id="5" name="Rectangle 4"/>
          <p:cNvSpPr/>
          <p:nvPr/>
        </p:nvSpPr>
        <p:spPr>
          <a:xfrm>
            <a:off x="812800" y="1926502"/>
            <a:ext cx="10682513" cy="1938992"/>
          </a:xfrm>
          <a:prstGeom prst="rect">
            <a:avLst/>
          </a:prstGeom>
        </p:spPr>
        <p:txBody>
          <a:bodyPr wrap="square">
            <a:spAutoFit/>
          </a:bodyPr>
          <a:lstStyle/>
          <a:p>
            <a:pPr algn="just"/>
            <a:r>
              <a:rPr lang="en-US" sz="2400" dirty="0" smtClean="0"/>
              <a:t>The preform is placed in a device known as a drawing tower, where the preform tip is heated and the optical fiber is pulled out as a string. By measuring the resultant fiber width, the tension on the fiber can be controlled to maintain the fiber thickness.</a:t>
            </a:r>
          </a:p>
          <a:p>
            <a:pPr algn="just"/>
            <a:endParaRPr lang="en-US" sz="2400" b="1" dirty="0"/>
          </a:p>
        </p:txBody>
      </p:sp>
      <p:sp>
        <p:nvSpPr>
          <p:cNvPr id="6" name="TextBox 5"/>
          <p:cNvSpPr txBox="1"/>
          <p:nvPr/>
        </p:nvSpPr>
        <p:spPr>
          <a:xfrm>
            <a:off x="1204690" y="424511"/>
            <a:ext cx="9564914" cy="707886"/>
          </a:xfrm>
          <a:prstGeom prst="rect">
            <a:avLst/>
          </a:prstGeom>
          <a:noFill/>
        </p:spPr>
        <p:txBody>
          <a:bodyPr wrap="square" rtlCol="0">
            <a:spAutoFit/>
          </a:bodyPr>
          <a:lstStyle/>
          <a:p>
            <a:pPr algn="ctr"/>
            <a:r>
              <a:rPr lang="en-US" sz="4000" dirty="0" smtClean="0"/>
              <a:t>Drawing</a:t>
            </a:r>
            <a:endParaRPr lang="en-US" sz="4000" dirty="0"/>
          </a:p>
        </p:txBody>
      </p:sp>
    </p:spTree>
    <p:extLst>
      <p:ext uri="{BB962C8B-B14F-4D97-AF65-F5344CB8AC3E}">
        <p14:creationId xmlns:p14="http://schemas.microsoft.com/office/powerpoint/2010/main" val="20757080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21</a:t>
            </a:fld>
            <a:endParaRPr lang="en-US" dirty="0"/>
          </a:p>
        </p:txBody>
      </p:sp>
      <p:sp>
        <p:nvSpPr>
          <p:cNvPr id="4" name="Title 3"/>
          <p:cNvSpPr>
            <a:spLocks noGrp="1"/>
          </p:cNvSpPr>
          <p:nvPr>
            <p:ph type="title"/>
          </p:nvPr>
        </p:nvSpPr>
        <p:spPr/>
        <p:txBody>
          <a:bodyPr/>
          <a:lstStyle/>
          <a:p>
            <a:endParaRPr lang="en-US" dirty="0"/>
          </a:p>
        </p:txBody>
      </p:sp>
      <p:pic>
        <p:nvPicPr>
          <p:cNvPr id="5" name="Picture 4"/>
          <p:cNvPicPr/>
          <p:nvPr/>
        </p:nvPicPr>
        <p:blipFill>
          <a:blip r:embed="rId2"/>
          <a:srcRect l="2511" t="21444" r="35478" b="22968"/>
          <a:stretch>
            <a:fillRect/>
          </a:stretch>
        </p:blipFill>
        <p:spPr bwMode="auto">
          <a:xfrm>
            <a:off x="0" y="1"/>
            <a:ext cx="12191999" cy="6858000"/>
          </a:xfrm>
          <a:prstGeom prst="rect">
            <a:avLst/>
          </a:prstGeom>
          <a:noFill/>
          <a:ln w="9525">
            <a:noFill/>
            <a:miter lim="800000"/>
            <a:headEnd/>
            <a:tailEnd/>
          </a:ln>
        </p:spPr>
      </p:pic>
    </p:spTree>
    <p:extLst>
      <p:ext uri="{BB962C8B-B14F-4D97-AF65-F5344CB8AC3E}">
        <p14:creationId xmlns:p14="http://schemas.microsoft.com/office/powerpoint/2010/main" val="3972970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22</a:t>
            </a:fld>
            <a:endParaRPr lang="en-US"/>
          </a:p>
        </p:txBody>
      </p:sp>
      <p:sp>
        <p:nvSpPr>
          <p:cNvPr id="4" name="Title 3"/>
          <p:cNvSpPr>
            <a:spLocks noGrp="1"/>
          </p:cNvSpPr>
          <p:nvPr>
            <p:ph type="title"/>
          </p:nvPr>
        </p:nvSpPr>
        <p:spPr>
          <a:xfrm>
            <a:off x="636760" y="2067224"/>
            <a:ext cx="10972800" cy="1143000"/>
          </a:xfrm>
        </p:spPr>
        <p:txBody>
          <a:bodyPr>
            <a:normAutofit fontScale="90000"/>
          </a:bodyPr>
          <a:lstStyle/>
          <a:p>
            <a:pPr algn="ctr"/>
            <a:r>
              <a:rPr lang="en-US" sz="4400" dirty="0"/>
              <a:t>Liquid Phase (or melting) method </a:t>
            </a:r>
            <a:br>
              <a:rPr lang="en-US" sz="4400" dirty="0"/>
            </a:br>
            <a:endParaRPr lang="en-US" dirty="0"/>
          </a:p>
        </p:txBody>
      </p:sp>
    </p:spTree>
    <p:extLst>
      <p:ext uri="{BB962C8B-B14F-4D97-AF65-F5344CB8AC3E}">
        <p14:creationId xmlns:p14="http://schemas.microsoft.com/office/powerpoint/2010/main" val="2272683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23</a:t>
            </a:fld>
            <a:endParaRPr lang="en-US"/>
          </a:p>
        </p:txBody>
      </p:sp>
      <p:sp>
        <p:nvSpPr>
          <p:cNvPr id="4" name="Title 3"/>
          <p:cNvSpPr>
            <a:spLocks noGrp="1"/>
          </p:cNvSpPr>
          <p:nvPr>
            <p:ph type="title"/>
          </p:nvPr>
        </p:nvSpPr>
        <p:spPr/>
        <p:txBody>
          <a:bodyPr>
            <a:normAutofit fontScale="90000"/>
          </a:bodyPr>
          <a:lstStyle/>
          <a:p>
            <a:pPr algn="ctr"/>
            <a:r>
              <a:rPr lang="en-US" sz="4400" dirty="0"/>
              <a:t>Liquid Phase (or melting) method </a:t>
            </a:r>
            <a:br>
              <a:rPr lang="en-US" sz="4400" dirty="0"/>
            </a:br>
            <a:endParaRPr lang="en-US" dirty="0"/>
          </a:p>
        </p:txBody>
      </p:sp>
      <p:sp>
        <p:nvSpPr>
          <p:cNvPr id="2" name="Content Placeholder 1"/>
          <p:cNvSpPr>
            <a:spLocks noGrp="1"/>
          </p:cNvSpPr>
          <p:nvPr>
            <p:ph idx="1"/>
          </p:nvPr>
        </p:nvSpPr>
        <p:spPr/>
        <p:txBody>
          <a:bodyPr/>
          <a:lstStyle/>
          <a:p>
            <a:pPr marL="109728" indent="0" algn="just">
              <a:buNone/>
            </a:pPr>
            <a:r>
              <a:rPr lang="en-US" dirty="0"/>
              <a:t>This fiber fabrication method or Technique employs conventional glass-refining techniques for producing ultra-pure powders of the starting materials, which are oxides such as SiO</a:t>
            </a:r>
            <a:r>
              <a:rPr lang="en-US" baseline="-25000" dirty="0"/>
              <a:t>2</a:t>
            </a:r>
            <a:r>
              <a:rPr lang="en-US" dirty="0"/>
              <a:t>, </a:t>
            </a:r>
            <a:r>
              <a:rPr lang="en-US" dirty="0" smtClean="0"/>
              <a:t>GeO</a:t>
            </a:r>
            <a:r>
              <a:rPr lang="en-US" baseline="-25000" dirty="0" smtClean="0"/>
              <a:t>2</a:t>
            </a:r>
            <a:r>
              <a:rPr lang="en-US" dirty="0"/>
              <a:t>, </a:t>
            </a:r>
            <a:r>
              <a:rPr lang="en-US" dirty="0" smtClean="0"/>
              <a:t>B2O</a:t>
            </a:r>
            <a:r>
              <a:rPr lang="en-US" baseline="-25000" dirty="0" smtClean="0"/>
              <a:t>3</a:t>
            </a:r>
            <a:r>
              <a:rPr lang="en-US" dirty="0"/>
              <a:t>, </a:t>
            </a:r>
            <a:r>
              <a:rPr lang="en-US" dirty="0" smtClean="0"/>
              <a:t>Al</a:t>
            </a:r>
            <a:r>
              <a:rPr lang="en-US" baseline="-25000" dirty="0" smtClean="0"/>
              <a:t>2</a:t>
            </a:r>
            <a:r>
              <a:rPr lang="en-US" dirty="0" smtClean="0"/>
              <a:t>O</a:t>
            </a:r>
            <a:r>
              <a:rPr lang="en-US" baseline="-25000" dirty="0" smtClean="0"/>
              <a:t>3</a:t>
            </a:r>
            <a:r>
              <a:rPr lang="en-US" dirty="0"/>
              <a:t>, etc., which decompose into oxides during the melting process. An appropriate mixture of these materials is then melted in silica or platinum crucibles at temperatures varying from 1000 °C to 1300 °C. After the melt has been suitably processed, it is cooled and drawn into rods or tubes (</a:t>
            </a:r>
            <a:r>
              <a:rPr lang="en-US" dirty="0">
                <a:solidFill>
                  <a:srgbClr val="FF0000"/>
                </a:solidFill>
              </a:rPr>
              <a:t>of about 1 m length</a:t>
            </a:r>
            <a:r>
              <a:rPr lang="en-US" dirty="0"/>
              <a:t>) of multicomponent glass.</a:t>
            </a:r>
          </a:p>
        </p:txBody>
      </p:sp>
    </p:spTree>
    <p:extLst>
      <p:ext uri="{BB962C8B-B14F-4D97-AF65-F5344CB8AC3E}">
        <p14:creationId xmlns:p14="http://schemas.microsoft.com/office/powerpoint/2010/main" val="6439143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24</a:t>
            </a:fld>
            <a:endParaRPr lang="en-US" dirty="0"/>
          </a:p>
        </p:txBody>
      </p:sp>
      <p:sp>
        <p:nvSpPr>
          <p:cNvPr id="4" name="Title 3"/>
          <p:cNvSpPr>
            <a:spLocks noGrp="1"/>
          </p:cNvSpPr>
          <p:nvPr>
            <p:ph type="title"/>
          </p:nvPr>
        </p:nvSpPr>
        <p:spPr/>
        <p:txBody>
          <a:bodyPr>
            <a:normAutofit fontScale="90000"/>
          </a:bodyPr>
          <a:lstStyle/>
          <a:p>
            <a:pPr algn="ctr"/>
            <a:r>
              <a:rPr lang="en-US" sz="4400" dirty="0"/>
              <a:t>Liquid Phase (or melting) method </a:t>
            </a:r>
            <a:br>
              <a:rPr lang="en-US" sz="4400" dirty="0"/>
            </a:br>
            <a:endParaRPr lang="en-US" dirty="0"/>
          </a:p>
        </p:txBody>
      </p:sp>
      <p:sp>
        <p:nvSpPr>
          <p:cNvPr id="2" name="Content Placeholder 1"/>
          <p:cNvSpPr>
            <a:spLocks noGrp="1"/>
          </p:cNvSpPr>
          <p:nvPr>
            <p:ph idx="1"/>
          </p:nvPr>
        </p:nvSpPr>
        <p:spPr/>
        <p:txBody>
          <a:bodyPr>
            <a:normAutofit fontScale="92500" lnSpcReduction="20000"/>
          </a:bodyPr>
          <a:lstStyle/>
          <a:p>
            <a:pPr marL="109728" indent="0" algn="just">
              <a:buNone/>
            </a:pPr>
            <a:r>
              <a:rPr lang="en-US" dirty="0"/>
              <a:t>The rod of core glass is then inserted into a tube of cladding glass to make a preform. The fiber is drawn from this preform using the apparatus shown in the figure below. Here, the preform is precision-fed into a cylindrical furnace capable of maintaining high temperature, normally called a drawing furnace. During its passage through the hot zone, its end is softened to the extent that a very thin fiber can be drawn from it. The outer diameter of the fiber is monitored through a feedback mechanism, which controls the feed rate of the preform and also the winding rate of the fiber. The bare fiber is then given a primary protective coating of the polymer by passing it through the coating bath. This coating is cured either by UV lamps or thermally. The finished fiber is then wound on a take-up drum.</a:t>
            </a:r>
          </a:p>
        </p:txBody>
      </p:sp>
    </p:spTree>
    <p:extLst>
      <p:ext uri="{BB962C8B-B14F-4D97-AF65-F5344CB8AC3E}">
        <p14:creationId xmlns:p14="http://schemas.microsoft.com/office/powerpoint/2010/main" val="34314322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25</a:t>
            </a:fld>
            <a:endParaRPr lang="en-US" dirty="0"/>
          </a:p>
        </p:txBody>
      </p:sp>
      <p:pic>
        <p:nvPicPr>
          <p:cNvPr id="2" name="Picture 1"/>
          <p:cNvPicPr>
            <a:picLocks noChangeAspect="1"/>
          </p:cNvPicPr>
          <p:nvPr/>
        </p:nvPicPr>
        <p:blipFill rotWithShape="1">
          <a:blip r:embed="rId2"/>
          <a:srcRect l="13742" t="15515" r="51129" b="25358"/>
          <a:stretch/>
        </p:blipFill>
        <p:spPr>
          <a:xfrm>
            <a:off x="1865014" y="0"/>
            <a:ext cx="7260944" cy="6874551"/>
          </a:xfrm>
          <a:prstGeom prst="rect">
            <a:avLst/>
          </a:prstGeom>
        </p:spPr>
      </p:pic>
    </p:spTree>
    <p:extLst>
      <p:ext uri="{BB962C8B-B14F-4D97-AF65-F5344CB8AC3E}">
        <p14:creationId xmlns:p14="http://schemas.microsoft.com/office/powerpoint/2010/main" val="5275047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26</a:t>
            </a:fld>
            <a:endParaRPr lang="en-US" dirty="0"/>
          </a:p>
        </p:txBody>
      </p:sp>
      <p:sp>
        <p:nvSpPr>
          <p:cNvPr id="4" name="Title 3"/>
          <p:cNvSpPr>
            <a:spLocks noGrp="1"/>
          </p:cNvSpPr>
          <p:nvPr>
            <p:ph type="title"/>
          </p:nvPr>
        </p:nvSpPr>
        <p:spPr/>
        <p:txBody>
          <a:bodyPr>
            <a:normAutofit fontScale="90000"/>
          </a:bodyPr>
          <a:lstStyle/>
          <a:p>
            <a:pPr algn="ctr"/>
            <a:r>
              <a:rPr lang="en-US" sz="4400" dirty="0"/>
              <a:t>Liquid Phase (or melting) method </a:t>
            </a:r>
            <a:br>
              <a:rPr lang="en-US" sz="4400" dirty="0"/>
            </a:br>
            <a:endParaRPr lang="en-US" dirty="0"/>
          </a:p>
        </p:txBody>
      </p:sp>
      <p:sp>
        <p:nvSpPr>
          <p:cNvPr id="2" name="Content Placeholder 1"/>
          <p:cNvSpPr>
            <a:spLocks noGrp="1"/>
          </p:cNvSpPr>
          <p:nvPr>
            <p:ph idx="1"/>
          </p:nvPr>
        </p:nvSpPr>
        <p:spPr/>
        <p:txBody>
          <a:bodyPr>
            <a:normAutofit/>
          </a:bodyPr>
          <a:lstStyle/>
          <a:p>
            <a:pPr marL="109728" indent="0" algn="just">
              <a:buNone/>
            </a:pPr>
            <a:r>
              <a:rPr lang="en-US" dirty="0"/>
              <a:t>A fiber </a:t>
            </a:r>
            <a:r>
              <a:rPr lang="en-US" dirty="0">
                <a:solidFill>
                  <a:srgbClr val="FF0000"/>
                </a:solidFill>
              </a:rPr>
              <a:t>20-30 km long </a:t>
            </a:r>
            <a:r>
              <a:rPr lang="en-US" dirty="0"/>
              <a:t>can be drawn from a preform of about </a:t>
            </a:r>
            <a:r>
              <a:rPr lang="en-US" dirty="0">
                <a:solidFill>
                  <a:srgbClr val="FF0000"/>
                </a:solidFill>
              </a:rPr>
              <a:t>1 m </a:t>
            </a:r>
            <a:r>
              <a:rPr lang="en-US" dirty="0" smtClean="0">
                <a:solidFill>
                  <a:srgbClr val="FF0000"/>
                </a:solidFill>
              </a:rPr>
              <a:t>length</a:t>
            </a:r>
            <a:r>
              <a:rPr lang="en-US" dirty="0" smtClean="0"/>
              <a:t> in </a:t>
            </a:r>
            <a:r>
              <a:rPr lang="en-US" dirty="0">
                <a:solidFill>
                  <a:srgbClr val="FF0000"/>
                </a:solidFill>
              </a:rPr>
              <a:t>2-3 h</a:t>
            </a:r>
            <a:r>
              <a:rPr lang="en-US" dirty="0"/>
              <a:t>. Higher pulling rates are limited by the pulling process as well as the subsequent primary Coating operation. This method of preparing fibers tends to be a batch process and hence continuous production is not possible. Continuous manufacture is possible using another technique, which is called the </a:t>
            </a:r>
            <a:r>
              <a:rPr lang="en-US" b="1" i="1" dirty="0">
                <a:solidFill>
                  <a:srgbClr val="FF0000"/>
                </a:solidFill>
              </a:rPr>
              <a:t>double crucible method</a:t>
            </a:r>
            <a:r>
              <a:rPr lang="en-US" dirty="0"/>
              <a:t>. The apparatus used is shown in the figure below.</a:t>
            </a:r>
          </a:p>
        </p:txBody>
      </p:sp>
    </p:spTree>
    <p:extLst>
      <p:ext uri="{BB962C8B-B14F-4D97-AF65-F5344CB8AC3E}">
        <p14:creationId xmlns:p14="http://schemas.microsoft.com/office/powerpoint/2010/main" val="35133462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27</a:t>
            </a:fld>
            <a:endParaRPr lang="en-US" dirty="0"/>
          </a:p>
        </p:txBody>
      </p:sp>
      <p:sp>
        <p:nvSpPr>
          <p:cNvPr id="4" name="Title 3"/>
          <p:cNvSpPr>
            <a:spLocks noGrp="1"/>
          </p:cNvSpPr>
          <p:nvPr>
            <p:ph type="title"/>
          </p:nvPr>
        </p:nvSpPr>
        <p:spPr/>
        <p:txBody>
          <a:bodyPr>
            <a:normAutofit fontScale="90000"/>
          </a:bodyPr>
          <a:lstStyle/>
          <a:p>
            <a:pPr algn="ctr"/>
            <a:r>
              <a:rPr lang="en-US" sz="4400" dirty="0"/>
              <a:t>Liquid Phase (or melting) method </a:t>
            </a:r>
            <a:br>
              <a:rPr lang="en-US" sz="4400" dirty="0"/>
            </a:br>
            <a:endParaRPr lang="en-US" dirty="0"/>
          </a:p>
        </p:txBody>
      </p:sp>
      <p:sp>
        <p:nvSpPr>
          <p:cNvPr id="2" name="Content Placeholder 1"/>
          <p:cNvSpPr>
            <a:spLocks noGrp="1"/>
          </p:cNvSpPr>
          <p:nvPr>
            <p:ph idx="1"/>
          </p:nvPr>
        </p:nvSpPr>
        <p:spPr/>
        <p:txBody>
          <a:bodyPr>
            <a:normAutofit fontScale="92500" lnSpcReduction="20000"/>
          </a:bodyPr>
          <a:lstStyle/>
          <a:p>
            <a:pPr marL="109728" indent="0" algn="just">
              <a:buNone/>
            </a:pPr>
            <a:r>
              <a:rPr lang="en-US" dirty="0"/>
              <a:t>It consists of two concentric platinum crucibles (also called a double crucible) mounted inside a vertical cylindrical muffle furnace whose temperature may be varied from 800 °C to 1200 °C. The starting material-core and cladding glasses, either directly in the powdered form or in the form of preformed rods are fed into the two crucibles separately. Both the crucibles have nozzles at their bases from which a clad fiber may be drawn from the melt in a manner similar to that shown in the figure of the Fiber-drawing apparatus. Index grading may be achieved by diffusion of dopant ions across the core–cladding interface, within the melt. Relatively inexpensive fibers of large core diameters and, therefore, large numerical apertures may be produced continuously by this method. An attenuation level of the order of 3 dB/km for sodium borosilicate glass fiber, which is prepared using this technique, has been reported.</a:t>
            </a:r>
          </a:p>
        </p:txBody>
      </p:sp>
    </p:spTree>
    <p:extLst>
      <p:ext uri="{BB962C8B-B14F-4D97-AF65-F5344CB8AC3E}">
        <p14:creationId xmlns:p14="http://schemas.microsoft.com/office/powerpoint/2010/main" val="37911596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28</a:t>
            </a:fld>
            <a:endParaRPr lang="en-US" dirty="0"/>
          </a:p>
        </p:txBody>
      </p:sp>
      <p:pic>
        <p:nvPicPr>
          <p:cNvPr id="5" name="Content Placeholder 4"/>
          <p:cNvPicPr>
            <a:picLocks noGrp="1" noChangeAspect="1"/>
          </p:cNvPicPr>
          <p:nvPr>
            <p:ph idx="1"/>
          </p:nvPr>
        </p:nvPicPr>
        <p:blipFill rotWithShape="1">
          <a:blip r:embed="rId2"/>
          <a:srcRect l="12832" t="16083" r="49136" b="21106"/>
          <a:stretch/>
        </p:blipFill>
        <p:spPr>
          <a:xfrm>
            <a:off x="2471599" y="65946"/>
            <a:ext cx="8120956" cy="6792054"/>
          </a:xfrm>
          <a:prstGeom prst="rect">
            <a:avLst/>
          </a:prstGeom>
        </p:spPr>
      </p:pic>
    </p:spTree>
    <p:extLst>
      <p:ext uri="{BB962C8B-B14F-4D97-AF65-F5344CB8AC3E}">
        <p14:creationId xmlns:p14="http://schemas.microsoft.com/office/powerpoint/2010/main" val="30717032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29</a:t>
            </a:fld>
            <a:endParaRPr lang="en-US" dirty="0"/>
          </a:p>
        </p:txBody>
      </p:sp>
      <p:sp>
        <p:nvSpPr>
          <p:cNvPr id="4" name="Title 3"/>
          <p:cNvSpPr>
            <a:spLocks noGrp="1"/>
          </p:cNvSpPr>
          <p:nvPr>
            <p:ph type="title"/>
          </p:nvPr>
        </p:nvSpPr>
        <p:spPr/>
        <p:txBody>
          <a:bodyPr/>
          <a:lstStyle/>
          <a:p>
            <a:endParaRPr lang="en-US" dirty="0"/>
          </a:p>
        </p:txBody>
      </p:sp>
      <p:pic>
        <p:nvPicPr>
          <p:cNvPr id="5" name="Picture 4"/>
          <p:cNvPicPr/>
          <p:nvPr/>
        </p:nvPicPr>
        <p:blipFill>
          <a:blip r:embed="rId2"/>
          <a:srcRect l="3004" t="22319" r="36048" b="24062"/>
          <a:stretch>
            <a:fillRect/>
          </a:stretch>
        </p:blipFill>
        <p:spPr bwMode="auto">
          <a:xfrm>
            <a:off x="0" y="1"/>
            <a:ext cx="12192000" cy="6858000"/>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3</a:t>
            </a:fld>
            <a:endParaRPr lang="en-US" dirty="0"/>
          </a:p>
        </p:txBody>
      </p:sp>
      <p:sp>
        <p:nvSpPr>
          <p:cNvPr id="7" name="TextBox 6"/>
          <p:cNvSpPr txBox="1"/>
          <p:nvPr/>
        </p:nvSpPr>
        <p:spPr>
          <a:xfrm>
            <a:off x="1210039" y="1850927"/>
            <a:ext cx="10319657" cy="707886"/>
          </a:xfrm>
          <a:prstGeom prst="rect">
            <a:avLst/>
          </a:prstGeom>
          <a:noFill/>
        </p:spPr>
        <p:txBody>
          <a:bodyPr wrap="square" rtlCol="0">
            <a:spAutoFit/>
          </a:bodyPr>
          <a:lstStyle/>
          <a:p>
            <a:pPr algn="ctr"/>
            <a:r>
              <a:rPr lang="en-US" sz="4000" dirty="0" smtClean="0"/>
              <a:t>Fiber Fabrication</a:t>
            </a:r>
            <a:endParaRPr lang="en-US" sz="4000" dirty="0"/>
          </a:p>
        </p:txBody>
      </p:sp>
    </p:spTree>
    <p:extLst>
      <p:ext uri="{BB962C8B-B14F-4D97-AF65-F5344CB8AC3E}">
        <p14:creationId xmlns:p14="http://schemas.microsoft.com/office/powerpoint/2010/main" val="38595988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30</a:t>
            </a:fld>
            <a:endParaRPr lang="en-US" dirty="0"/>
          </a:p>
        </p:txBody>
      </p:sp>
      <p:sp>
        <p:nvSpPr>
          <p:cNvPr id="5" name="Rectangle 4"/>
          <p:cNvSpPr/>
          <p:nvPr/>
        </p:nvSpPr>
        <p:spPr>
          <a:xfrm>
            <a:off x="2293257" y="2112220"/>
            <a:ext cx="8128000" cy="1754326"/>
          </a:xfrm>
          <a:prstGeom prst="rect">
            <a:avLst/>
          </a:prstGeom>
        </p:spPr>
        <p:txBody>
          <a:bodyPr wrap="square">
            <a:spAutoFit/>
          </a:bodyPr>
          <a:lstStyle/>
          <a:p>
            <a:r>
              <a:rPr lang="en-US" dirty="0" smtClean="0">
                <a:hlinkClick r:id="rId2"/>
              </a:rPr>
              <a:t>https://www.youtube.com/watch?v=6CqT4DuAVxs</a:t>
            </a:r>
            <a:endParaRPr lang="en-US" dirty="0" smtClean="0"/>
          </a:p>
          <a:p>
            <a:r>
              <a:rPr lang="en-US" dirty="0" smtClean="0"/>
              <a:t>How it’s made, fiber optics</a:t>
            </a:r>
          </a:p>
          <a:p>
            <a:r>
              <a:rPr lang="en-US" dirty="0">
                <a:hlinkClick r:id="rId3"/>
              </a:rPr>
              <a:t>https://</a:t>
            </a:r>
            <a:r>
              <a:rPr lang="en-US" dirty="0" smtClean="0">
                <a:hlinkClick r:id="rId3"/>
              </a:rPr>
              <a:t>www.youtube.com/watch?v=HcnqD0VR7ZE</a:t>
            </a:r>
            <a:endParaRPr lang="en-US" dirty="0" smtClean="0"/>
          </a:p>
          <a:p>
            <a:r>
              <a:rPr lang="en-US" dirty="0" smtClean="0"/>
              <a:t>OFS multimode optical fiber manufacturing- features and highlights </a:t>
            </a:r>
          </a:p>
          <a:p>
            <a:endParaRPr lang="en-US" dirty="0" smtClean="0"/>
          </a:p>
          <a:p>
            <a:endParaRPr lang="en-US" dirty="0"/>
          </a:p>
        </p:txBody>
      </p:sp>
      <p:sp>
        <p:nvSpPr>
          <p:cNvPr id="4" name="Title 3"/>
          <p:cNvSpPr>
            <a:spLocks noGrp="1"/>
          </p:cNvSpPr>
          <p:nvPr>
            <p:ph type="title"/>
          </p:nvPr>
        </p:nvSpPr>
        <p:spPr>
          <a:xfrm>
            <a:off x="609600" y="274638"/>
            <a:ext cx="10972800" cy="1143000"/>
          </a:xfrm>
        </p:spPr>
        <p:txBody>
          <a:bodyPr>
            <a:normAutofit/>
          </a:bodyPr>
          <a:lstStyle/>
          <a:p>
            <a:pPr algn="ctr"/>
            <a:r>
              <a:rPr lang="en-US" sz="4400" dirty="0" smtClean="0"/>
              <a:t>Ref links</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917417" y="1562811"/>
            <a:ext cx="10972800" cy="4525963"/>
          </a:xfrm>
        </p:spPr>
        <p:txBody>
          <a:bodyPr/>
          <a:lstStyle/>
          <a:p>
            <a:r>
              <a:rPr lang="en-US" dirty="0"/>
              <a:t>Liquid-phase (or Melting) </a:t>
            </a:r>
            <a:r>
              <a:rPr lang="en-US" dirty="0" smtClean="0"/>
              <a:t>Methods</a:t>
            </a:r>
            <a:endParaRPr lang="en-US" dirty="0"/>
          </a:p>
          <a:p>
            <a:r>
              <a:rPr lang="en-US" dirty="0" smtClean="0"/>
              <a:t>Vapor-phase </a:t>
            </a:r>
            <a:r>
              <a:rPr lang="en-US" dirty="0"/>
              <a:t>Deposition (VPD) Methods</a:t>
            </a:r>
          </a:p>
          <a:p>
            <a:pPr lvl="1"/>
            <a:r>
              <a:rPr lang="en-US" dirty="0"/>
              <a:t>Outside </a:t>
            </a:r>
            <a:r>
              <a:rPr lang="en-US" dirty="0" err="1"/>
              <a:t>vapour</a:t>
            </a:r>
            <a:r>
              <a:rPr lang="en-US" dirty="0"/>
              <a:t>-phase oxidation (OVPO) method</a:t>
            </a:r>
          </a:p>
          <a:p>
            <a:pPr lvl="1"/>
            <a:r>
              <a:rPr lang="en-US" dirty="0" err="1"/>
              <a:t>Vapour</a:t>
            </a:r>
            <a:r>
              <a:rPr lang="en-US" dirty="0"/>
              <a:t> axial deposition (VAD) method</a:t>
            </a:r>
          </a:p>
          <a:p>
            <a:pPr lvl="1"/>
            <a:r>
              <a:rPr lang="en-US" dirty="0"/>
              <a:t>Modified chemical </a:t>
            </a:r>
            <a:r>
              <a:rPr lang="en-US" dirty="0" err="1"/>
              <a:t>vapour</a:t>
            </a:r>
            <a:r>
              <a:rPr lang="en-US" dirty="0"/>
              <a:t> deposition (MCVD) method</a:t>
            </a:r>
          </a:p>
          <a:p>
            <a:pPr lvl="1"/>
            <a:r>
              <a:rPr lang="en-US" dirty="0"/>
              <a:t>Plasma-activated chemical </a:t>
            </a:r>
            <a:r>
              <a:rPr lang="en-US" dirty="0" err="1"/>
              <a:t>vapour</a:t>
            </a:r>
            <a:r>
              <a:rPr lang="en-US" dirty="0"/>
              <a:t> deposition (PCVD) </a:t>
            </a:r>
            <a:r>
              <a:rPr lang="en-US" dirty="0" smtClean="0"/>
              <a:t>method</a:t>
            </a:r>
            <a:endParaRPr lang="en-US" dirty="0"/>
          </a:p>
        </p:txBody>
      </p:sp>
      <p:sp>
        <p:nvSpPr>
          <p:cNvPr id="3" name="Slide Number Placeholder 2"/>
          <p:cNvSpPr>
            <a:spLocks noGrp="1"/>
          </p:cNvSpPr>
          <p:nvPr>
            <p:ph type="sldNum" sz="quarter" idx="12"/>
          </p:nvPr>
        </p:nvSpPr>
        <p:spPr/>
        <p:txBody>
          <a:bodyPr/>
          <a:lstStyle/>
          <a:p>
            <a:fld id="{4975AE14-5157-40EE-903F-4A617FD70239}" type="slidenum">
              <a:rPr lang="en-US" smtClean="0"/>
              <a:pPr/>
              <a:t>4</a:t>
            </a:fld>
            <a:endParaRPr lang="en-US" dirty="0"/>
          </a:p>
        </p:txBody>
      </p:sp>
      <p:sp>
        <p:nvSpPr>
          <p:cNvPr id="4" name="Title 3"/>
          <p:cNvSpPr>
            <a:spLocks noGrp="1"/>
          </p:cNvSpPr>
          <p:nvPr>
            <p:ph type="title"/>
          </p:nvPr>
        </p:nvSpPr>
        <p:spPr/>
        <p:txBody>
          <a:bodyPr/>
          <a:lstStyle/>
          <a:p>
            <a:pPr algn="ctr"/>
            <a:r>
              <a:rPr lang="en-US" sz="4400" b="0" dirty="0">
                <a:effectLst/>
              </a:rPr>
              <a:t>Fiber Fabrication Method</a:t>
            </a:r>
          </a:p>
        </p:txBody>
      </p:sp>
    </p:spTree>
    <p:extLst>
      <p:ext uri="{BB962C8B-B14F-4D97-AF65-F5344CB8AC3E}">
        <p14:creationId xmlns:p14="http://schemas.microsoft.com/office/powerpoint/2010/main" val="20149475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5</a:t>
            </a:fld>
            <a:endParaRPr lang="en-US" dirty="0"/>
          </a:p>
        </p:txBody>
      </p:sp>
      <p:pic>
        <p:nvPicPr>
          <p:cNvPr id="1026" name="Picture 2"/>
          <p:cNvPicPr>
            <a:picLocks noChangeAspect="1" noChangeArrowheads="1"/>
          </p:cNvPicPr>
          <p:nvPr/>
        </p:nvPicPr>
        <p:blipFill>
          <a:blip r:embed="rId2"/>
          <a:srcRect l="2454" t="19444" r="35188" b="24405"/>
          <a:stretch>
            <a:fillRect/>
          </a:stretch>
        </p:blipFill>
        <p:spPr bwMode="auto">
          <a:xfrm>
            <a:off x="434205" y="797126"/>
            <a:ext cx="11220748" cy="5680629"/>
          </a:xfrm>
          <a:prstGeom prst="rect">
            <a:avLst/>
          </a:prstGeom>
          <a:noFill/>
          <a:ln w="9525">
            <a:noFill/>
            <a:miter lim="800000"/>
            <a:headEnd/>
            <a:tailEnd/>
          </a:ln>
          <a:effectLst/>
        </p:spPr>
      </p:pic>
      <p:sp>
        <p:nvSpPr>
          <p:cNvPr id="4" name="TextBox 3"/>
          <p:cNvSpPr txBox="1"/>
          <p:nvPr/>
        </p:nvSpPr>
        <p:spPr>
          <a:xfrm>
            <a:off x="887768" y="152907"/>
            <a:ext cx="10313622" cy="707886"/>
          </a:xfrm>
          <a:prstGeom prst="rect">
            <a:avLst/>
          </a:prstGeom>
          <a:noFill/>
        </p:spPr>
        <p:txBody>
          <a:bodyPr wrap="square" rtlCol="0">
            <a:spAutoFit/>
          </a:bodyPr>
          <a:lstStyle/>
          <a:p>
            <a:pPr marL="342900" indent="-342900" algn="just">
              <a:buFont typeface="Arial" panose="020B0604020202020204" pitchFamily="34" charset="0"/>
              <a:buChar char="•"/>
            </a:pPr>
            <a:r>
              <a:rPr lang="en-US" sz="4000" dirty="0"/>
              <a:t>Vapor phase deposition (VPD) method</a:t>
            </a:r>
          </a:p>
        </p:txBody>
      </p:sp>
    </p:spTree>
    <p:extLst>
      <p:ext uri="{BB962C8B-B14F-4D97-AF65-F5344CB8AC3E}">
        <p14:creationId xmlns:p14="http://schemas.microsoft.com/office/powerpoint/2010/main" val="2066353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975AE14-5157-40EE-903F-4A617FD70239}" type="slidenum">
              <a:rPr lang="en-US" smtClean="0"/>
              <a:pPr/>
              <a:t>6</a:t>
            </a:fld>
            <a:endParaRPr lang="en-US" dirty="0"/>
          </a:p>
        </p:txBody>
      </p:sp>
      <p:sp>
        <p:nvSpPr>
          <p:cNvPr id="9" name="TextBox 8"/>
          <p:cNvSpPr txBox="1"/>
          <p:nvPr/>
        </p:nvSpPr>
        <p:spPr>
          <a:xfrm>
            <a:off x="1364344" y="424511"/>
            <a:ext cx="9564914" cy="707886"/>
          </a:xfrm>
          <a:prstGeom prst="rect">
            <a:avLst/>
          </a:prstGeom>
          <a:noFill/>
        </p:spPr>
        <p:txBody>
          <a:bodyPr wrap="square" rtlCol="0">
            <a:spAutoFit/>
          </a:bodyPr>
          <a:lstStyle/>
          <a:p>
            <a:pPr algn="ctr"/>
            <a:r>
              <a:rPr lang="en-US" sz="4000" dirty="0" smtClean="0"/>
              <a:t>Materials for Fiber Fabrication</a:t>
            </a:r>
            <a:endParaRPr lang="en-US" sz="4000" dirty="0"/>
          </a:p>
        </p:txBody>
      </p:sp>
      <p:sp>
        <p:nvSpPr>
          <p:cNvPr id="10" name="Rectangle 9"/>
          <p:cNvSpPr/>
          <p:nvPr/>
        </p:nvSpPr>
        <p:spPr>
          <a:xfrm>
            <a:off x="527868" y="1225689"/>
            <a:ext cx="11001828" cy="2677656"/>
          </a:xfrm>
          <a:prstGeom prst="rect">
            <a:avLst/>
          </a:prstGeom>
        </p:spPr>
        <p:txBody>
          <a:bodyPr wrap="square">
            <a:spAutoFit/>
          </a:bodyPr>
          <a:lstStyle/>
          <a:p>
            <a:pPr algn="just"/>
            <a:endParaRPr lang="en-US" sz="2400" dirty="0" smtClean="0"/>
          </a:p>
          <a:p>
            <a:pPr algn="just"/>
            <a:r>
              <a:rPr lang="en-US" sz="2400" dirty="0" smtClean="0"/>
              <a:t>The </a:t>
            </a:r>
            <a:r>
              <a:rPr lang="en-US" sz="2400" dirty="0"/>
              <a:t>starting materials are halides of silica (e.g., SiCl</a:t>
            </a:r>
            <a:r>
              <a:rPr lang="en-US" sz="2400" baseline="-25000" dirty="0"/>
              <a:t>4</a:t>
            </a:r>
            <a:r>
              <a:rPr lang="en-US" sz="2400" dirty="0"/>
              <a:t>) and the dopants, e.g., GeCl</a:t>
            </a:r>
            <a:r>
              <a:rPr lang="en-US" sz="2400" baseline="-25000" dirty="0"/>
              <a:t>4</a:t>
            </a:r>
            <a:r>
              <a:rPr lang="en-US" sz="2400" dirty="0"/>
              <a:t>, TiCl</a:t>
            </a:r>
            <a:r>
              <a:rPr lang="en-US" sz="2400" baseline="-25000" dirty="0"/>
              <a:t>4</a:t>
            </a:r>
            <a:r>
              <a:rPr lang="en-US" sz="2400" dirty="0"/>
              <a:t>, BBr</a:t>
            </a:r>
            <a:r>
              <a:rPr lang="en-US" sz="2400" baseline="-25000" dirty="0"/>
              <a:t>3</a:t>
            </a:r>
            <a:r>
              <a:rPr lang="en-US" sz="2400" dirty="0"/>
              <a:t>, etc., which are purified to reduce the concentration of transition-metal impurities to below 10 ppb. Gaseous mixtures of halides of silica and the dopants are combined in vapor-phase oxidation through either flame hydrolysis or chemical vapor deposition methods</a:t>
            </a:r>
            <a:r>
              <a:rPr lang="en-US" sz="2400" dirty="0" smtClean="0"/>
              <a:t>.</a:t>
            </a:r>
          </a:p>
        </p:txBody>
      </p:sp>
    </p:spTree>
    <p:extLst>
      <p:ext uri="{BB962C8B-B14F-4D97-AF65-F5344CB8AC3E}">
        <p14:creationId xmlns:p14="http://schemas.microsoft.com/office/powerpoint/2010/main" val="2970536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975AE14-5157-40EE-903F-4A617FD70239}" type="slidenum">
              <a:rPr lang="en-US" smtClean="0"/>
              <a:pPr/>
              <a:t>7</a:t>
            </a:fld>
            <a:endParaRPr lang="en-US" dirty="0"/>
          </a:p>
        </p:txBody>
      </p:sp>
      <p:sp>
        <p:nvSpPr>
          <p:cNvPr id="9" name="TextBox 8"/>
          <p:cNvSpPr txBox="1"/>
          <p:nvPr/>
        </p:nvSpPr>
        <p:spPr>
          <a:xfrm>
            <a:off x="1364344" y="424511"/>
            <a:ext cx="9564914" cy="707886"/>
          </a:xfrm>
          <a:prstGeom prst="rect">
            <a:avLst/>
          </a:prstGeom>
          <a:noFill/>
        </p:spPr>
        <p:txBody>
          <a:bodyPr wrap="square" rtlCol="0">
            <a:spAutoFit/>
          </a:bodyPr>
          <a:lstStyle/>
          <a:p>
            <a:pPr algn="ctr"/>
            <a:r>
              <a:rPr lang="en-US" sz="4000" dirty="0" smtClean="0"/>
              <a:t>Materials for Fiber Fabrication</a:t>
            </a:r>
            <a:endParaRPr lang="en-US" sz="4000" dirty="0"/>
          </a:p>
        </p:txBody>
      </p:sp>
      <p:sp>
        <p:nvSpPr>
          <p:cNvPr id="10" name="Rectangle 9"/>
          <p:cNvSpPr/>
          <p:nvPr/>
        </p:nvSpPr>
        <p:spPr>
          <a:xfrm>
            <a:off x="595086" y="1642863"/>
            <a:ext cx="11001828" cy="2308324"/>
          </a:xfrm>
          <a:prstGeom prst="rect">
            <a:avLst/>
          </a:prstGeom>
        </p:spPr>
        <p:txBody>
          <a:bodyPr wrap="square">
            <a:spAutoFit/>
          </a:bodyPr>
          <a:lstStyle/>
          <a:p>
            <a:pPr algn="just"/>
            <a:r>
              <a:rPr lang="en-US" sz="2400" dirty="0" smtClean="0"/>
              <a:t>Glass optical fibers are made from </a:t>
            </a:r>
            <a:r>
              <a:rPr lang="en-US" sz="2400" dirty="0" smtClean="0">
                <a:solidFill>
                  <a:srgbClr val="FF0000"/>
                </a:solidFill>
              </a:rPr>
              <a:t>silica</a:t>
            </a:r>
            <a:r>
              <a:rPr lang="en-US" sz="2400" dirty="0" smtClean="0"/>
              <a:t>. </a:t>
            </a:r>
          </a:p>
          <a:p>
            <a:pPr algn="just"/>
            <a:endParaRPr lang="en-US" sz="2400" dirty="0" smtClean="0"/>
          </a:p>
          <a:p>
            <a:pPr algn="just"/>
            <a:r>
              <a:rPr lang="en-US" sz="2400" dirty="0" smtClean="0"/>
              <a:t>Other materials, such as </a:t>
            </a:r>
            <a:r>
              <a:rPr lang="en-US" sz="2400" dirty="0" err="1" smtClean="0"/>
              <a:t>fluorozirconate</a:t>
            </a:r>
            <a:r>
              <a:rPr lang="en-US" sz="2400" dirty="0" smtClean="0"/>
              <a:t>, </a:t>
            </a:r>
            <a:r>
              <a:rPr lang="en-US" sz="2400" dirty="0" err="1" smtClean="0"/>
              <a:t>fluoroaluminate</a:t>
            </a:r>
            <a:r>
              <a:rPr lang="en-US" sz="2400" dirty="0" smtClean="0"/>
              <a:t>, and </a:t>
            </a:r>
            <a:r>
              <a:rPr lang="en-US" sz="2400" dirty="0" err="1" smtClean="0"/>
              <a:t>chalcogenide</a:t>
            </a:r>
            <a:r>
              <a:rPr lang="en-US" sz="2400" dirty="0" smtClean="0"/>
              <a:t> glasses as well as crystalline materials like sapphire, are used for longer-wavelength infrared or other specialized applications. </a:t>
            </a:r>
          </a:p>
        </p:txBody>
      </p:sp>
    </p:spTree>
    <p:extLst>
      <p:ext uri="{BB962C8B-B14F-4D97-AF65-F5344CB8AC3E}">
        <p14:creationId xmlns:p14="http://schemas.microsoft.com/office/powerpoint/2010/main" val="1214425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4975AE14-5157-40EE-903F-4A617FD70239}" type="slidenum">
              <a:rPr lang="en-US" smtClean="0"/>
              <a:pPr/>
              <a:t>8</a:t>
            </a:fld>
            <a:endParaRPr lang="en-US"/>
          </a:p>
        </p:txBody>
      </p:sp>
      <p:sp>
        <p:nvSpPr>
          <p:cNvPr id="9" name="TextBox 8"/>
          <p:cNvSpPr txBox="1"/>
          <p:nvPr/>
        </p:nvSpPr>
        <p:spPr>
          <a:xfrm>
            <a:off x="1364344" y="424511"/>
            <a:ext cx="9564914" cy="707886"/>
          </a:xfrm>
          <a:prstGeom prst="rect">
            <a:avLst/>
          </a:prstGeom>
          <a:noFill/>
        </p:spPr>
        <p:txBody>
          <a:bodyPr wrap="square" rtlCol="0">
            <a:spAutoFit/>
          </a:bodyPr>
          <a:lstStyle/>
          <a:p>
            <a:pPr algn="ctr"/>
            <a:r>
              <a:rPr lang="en-US" sz="4000" dirty="0" smtClean="0"/>
              <a:t>Materials for Fiber Fabrication</a:t>
            </a:r>
            <a:endParaRPr lang="en-US" sz="4000" dirty="0"/>
          </a:p>
        </p:txBody>
      </p:sp>
      <p:sp>
        <p:nvSpPr>
          <p:cNvPr id="10" name="Rectangle 9"/>
          <p:cNvSpPr/>
          <p:nvPr/>
        </p:nvSpPr>
        <p:spPr>
          <a:xfrm>
            <a:off x="595086" y="1584807"/>
            <a:ext cx="11001828" cy="1569660"/>
          </a:xfrm>
          <a:prstGeom prst="rect">
            <a:avLst/>
          </a:prstGeom>
        </p:spPr>
        <p:txBody>
          <a:bodyPr wrap="square">
            <a:spAutoFit/>
          </a:bodyPr>
          <a:lstStyle/>
          <a:p>
            <a:pPr algn="just"/>
            <a:r>
              <a:rPr lang="en-US" sz="2400" dirty="0" smtClean="0"/>
              <a:t>Silica and fluoride glasses usually have refractive indices of about 1.5. </a:t>
            </a:r>
            <a:r>
              <a:rPr lang="en-US" sz="2400" dirty="0" err="1" smtClean="0"/>
              <a:t>Chalcogenides</a:t>
            </a:r>
            <a:r>
              <a:rPr lang="en-US" sz="2400" dirty="0" smtClean="0"/>
              <a:t> can have indices as high as 3. Typically the index difference between core and cladding is less than 1%. Glass containing </a:t>
            </a:r>
            <a:r>
              <a:rPr lang="en-US" sz="2400" dirty="0" err="1" smtClean="0"/>
              <a:t>chalcogenides</a:t>
            </a:r>
            <a:r>
              <a:rPr lang="en-US" sz="2400" dirty="0" smtClean="0"/>
              <a:t> can be used to make fibers for far infrared transmission.</a:t>
            </a:r>
          </a:p>
        </p:txBody>
      </p:sp>
    </p:spTree>
    <p:extLst>
      <p:ext uri="{BB962C8B-B14F-4D97-AF65-F5344CB8AC3E}">
        <p14:creationId xmlns:p14="http://schemas.microsoft.com/office/powerpoint/2010/main" val="4126058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17107" t="22684" r="49588" b="21506"/>
          <a:stretch/>
        </p:blipFill>
        <p:spPr>
          <a:xfrm>
            <a:off x="2408219" y="655961"/>
            <a:ext cx="7306147" cy="5934546"/>
          </a:xfrm>
          <a:prstGeom prst="rect">
            <a:avLst/>
          </a:prstGeom>
        </p:spPr>
      </p:pic>
      <p:sp>
        <p:nvSpPr>
          <p:cNvPr id="3" name="Slide Number Placeholder 2"/>
          <p:cNvSpPr>
            <a:spLocks noGrp="1"/>
          </p:cNvSpPr>
          <p:nvPr>
            <p:ph type="sldNum" sz="quarter" idx="12"/>
          </p:nvPr>
        </p:nvSpPr>
        <p:spPr/>
        <p:txBody>
          <a:bodyPr/>
          <a:lstStyle/>
          <a:p>
            <a:fld id="{4975AE14-5157-40EE-903F-4A617FD70239}" type="slidenum">
              <a:rPr lang="en-US" smtClean="0"/>
              <a:pPr/>
              <a:t>9</a:t>
            </a:fld>
            <a:endParaRPr lang="en-US"/>
          </a:p>
        </p:txBody>
      </p:sp>
      <p:sp>
        <p:nvSpPr>
          <p:cNvPr id="6" name="TextBox 5"/>
          <p:cNvSpPr txBox="1"/>
          <p:nvPr/>
        </p:nvSpPr>
        <p:spPr>
          <a:xfrm>
            <a:off x="1195636" y="0"/>
            <a:ext cx="9564914" cy="707886"/>
          </a:xfrm>
          <a:prstGeom prst="rect">
            <a:avLst/>
          </a:prstGeom>
          <a:noFill/>
        </p:spPr>
        <p:txBody>
          <a:bodyPr wrap="square" rtlCol="0">
            <a:spAutoFit/>
          </a:bodyPr>
          <a:lstStyle/>
          <a:p>
            <a:pPr algn="ctr"/>
            <a:r>
              <a:rPr lang="en-US" sz="4000" dirty="0" smtClean="0"/>
              <a:t>Chemical Reaction</a:t>
            </a:r>
            <a:endParaRPr lang="en-US" sz="4000" dirty="0"/>
          </a:p>
        </p:txBody>
      </p:sp>
    </p:spTree>
    <p:extLst>
      <p:ext uri="{BB962C8B-B14F-4D97-AF65-F5344CB8AC3E}">
        <p14:creationId xmlns:p14="http://schemas.microsoft.com/office/powerpoint/2010/main" val="10872396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6893</TotalTime>
  <Words>1046</Words>
  <Application>Microsoft Office PowerPoint</Application>
  <PresentationFormat>Widescreen</PresentationFormat>
  <Paragraphs>105</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Lucida Sans Unicode</vt:lpstr>
      <vt:lpstr>Verdana</vt:lpstr>
      <vt:lpstr>Wingdings 2</vt:lpstr>
      <vt:lpstr>Wingdings 3</vt:lpstr>
      <vt:lpstr>Concourse</vt:lpstr>
      <vt:lpstr>PowerPoint Presentation</vt:lpstr>
      <vt:lpstr>PowerPoint Presentation</vt:lpstr>
      <vt:lpstr>PowerPoint Presentation</vt:lpstr>
      <vt:lpstr>Fiber Fabrication Method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Liquid Phase (or melting) method  </vt:lpstr>
      <vt:lpstr>Liquid Phase (or melting) method  </vt:lpstr>
      <vt:lpstr>Liquid Phase (or melting) method  </vt:lpstr>
      <vt:lpstr>PowerPoint Presentation</vt:lpstr>
      <vt:lpstr>Liquid Phase (or melting) method  </vt:lpstr>
      <vt:lpstr>Liquid Phase (or melting) method  </vt:lpstr>
      <vt:lpstr>PowerPoint Presentation</vt:lpstr>
      <vt:lpstr>PowerPoint Presentation</vt:lpstr>
      <vt:lpstr>Ref links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Ahmad</dc:creator>
  <cp:lastModifiedBy>Dr. Nahid akter</cp:lastModifiedBy>
  <cp:revision>600</cp:revision>
  <dcterms:created xsi:type="dcterms:W3CDTF">2015-03-05T10:33:53Z</dcterms:created>
  <dcterms:modified xsi:type="dcterms:W3CDTF">2025-03-03T15:36:35Z</dcterms:modified>
</cp:coreProperties>
</file>